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Helvetica World Bold" panose="020B0604020202020204" charset="-128"/>
      <p:regular r:id="rId32"/>
    </p:embeddedFont>
    <p:embeddedFont>
      <p:font typeface="Arimo" panose="020B0604020202020204" charset="0"/>
      <p:regular r:id="rId33"/>
    </p:embeddedFont>
    <p:embeddedFont>
      <p:font typeface="Canva Sans" panose="020B0604020202020204" charset="0"/>
      <p:regular r:id="rId34"/>
    </p:embeddedFont>
    <p:embeddedFont>
      <p:font typeface="Canva Sans Bold" panose="020B0604020202020204" charset="0"/>
      <p:regular r:id="rId35"/>
    </p:embeddedFont>
    <p:embeddedFont>
      <p:font typeface="Canva Sans Bold Italics" panose="020B0604020202020204" charset="0"/>
      <p:regular r:id="rId36"/>
    </p:embeddedFont>
    <p:embeddedFont>
      <p:font typeface="Canva Sans Italics" panose="020B0604020202020204" charset="0"/>
      <p:regular r:id="rId37"/>
    </p:embeddedFont>
    <p:embeddedFont>
      <p:font typeface="Montserrat" panose="00000500000000000000" pitchFamily="2" charset="0"/>
      <p:regular r:id="rId38"/>
    </p:embeddedFont>
    <p:embeddedFont>
      <p:font typeface="Montserrat Bold" panose="020B0604020202020204" charset="0"/>
      <p:regular r:id="rId39"/>
    </p:embeddedFont>
    <p:embeddedFont>
      <p:font typeface="Montserrat Bold Italics" panose="020B0604020202020204" charset="0"/>
      <p:regular r:id="rId40"/>
    </p:embeddedFont>
    <p:embeddedFont>
      <p:font typeface="Montserrat Italics"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iharvester.com/important-parts-of-a-combine-harvester-and-its-function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rtscatalog.deere.com"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755947" y="4388263"/>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813931" y="238756"/>
            <a:ext cx="2032278" cy="2050217"/>
          </a:xfrm>
          <a:custGeom>
            <a:avLst/>
            <a:gdLst/>
            <a:ahLst/>
            <a:cxnLst/>
            <a:rect l="l" t="t" r="r" b="b"/>
            <a:pathLst>
              <a:path w="2032278" h="2050217">
                <a:moveTo>
                  <a:pt x="0" y="0"/>
                </a:moveTo>
                <a:lnTo>
                  <a:pt x="2032277" y="0"/>
                </a:lnTo>
                <a:lnTo>
                  <a:pt x="2032277" y="2050217"/>
                </a:lnTo>
                <a:lnTo>
                  <a:pt x="0" y="2050217"/>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4558903" y="2356337"/>
            <a:ext cx="9170194" cy="1652271"/>
          </a:xfrm>
          <a:prstGeom prst="rect">
            <a:avLst/>
          </a:prstGeom>
        </p:spPr>
        <p:txBody>
          <a:bodyPr lIns="0" tIns="0" rIns="0" bIns="0" rtlCol="0" anchor="t">
            <a:spAutoFit/>
          </a:bodyPr>
          <a:lstStyle/>
          <a:p>
            <a:pPr algn="ctr">
              <a:lnSpc>
                <a:spcPts val="7979"/>
              </a:lnSpc>
            </a:pPr>
            <a:r>
              <a:rPr lang="en-US" sz="5699" u="sng">
                <a:solidFill>
                  <a:srgbClr val="000000"/>
                </a:solidFill>
                <a:latin typeface="Montserrat"/>
                <a:ea typeface="Montserrat"/>
                <a:cs typeface="Montserrat"/>
                <a:sym typeface="Montserrat"/>
              </a:rPr>
              <a:t>Kinematics of Machinery </a:t>
            </a:r>
          </a:p>
          <a:p>
            <a:pPr algn="ctr">
              <a:lnSpc>
                <a:spcPts val="5179"/>
              </a:lnSpc>
              <a:spcBef>
                <a:spcPct val="0"/>
              </a:spcBef>
            </a:pPr>
            <a:r>
              <a:rPr lang="en-US" sz="3699" u="sng">
                <a:solidFill>
                  <a:srgbClr val="000000"/>
                </a:solidFill>
                <a:latin typeface="Montserrat"/>
                <a:ea typeface="Montserrat"/>
                <a:cs typeface="Montserrat"/>
                <a:sym typeface="Montserrat"/>
              </a:rPr>
              <a:t>ME224</a:t>
            </a:r>
          </a:p>
        </p:txBody>
      </p:sp>
      <p:sp>
        <p:nvSpPr>
          <p:cNvPr id="6" name="TextBox 6"/>
          <p:cNvSpPr txBox="1"/>
          <p:nvPr/>
        </p:nvSpPr>
        <p:spPr>
          <a:xfrm>
            <a:off x="3512879" y="4122909"/>
            <a:ext cx="11262242" cy="752476"/>
          </a:xfrm>
          <a:prstGeom prst="rect">
            <a:avLst/>
          </a:prstGeom>
        </p:spPr>
        <p:txBody>
          <a:bodyPr lIns="0" tIns="0" rIns="0" bIns="0" rtlCol="0" anchor="t">
            <a:spAutoFit/>
          </a:bodyPr>
          <a:lstStyle/>
          <a:p>
            <a:pPr algn="ctr">
              <a:lnSpc>
                <a:spcPts val="6299"/>
              </a:lnSpc>
              <a:spcBef>
                <a:spcPct val="0"/>
              </a:spcBef>
            </a:pPr>
            <a:r>
              <a:rPr lang="en-US" sz="4499" i="1">
                <a:solidFill>
                  <a:srgbClr val="000000"/>
                </a:solidFill>
                <a:latin typeface="Montserrat Italics"/>
                <a:ea typeface="Montserrat Italics"/>
                <a:cs typeface="Montserrat Italics"/>
                <a:sym typeface="Montserrat Italics"/>
              </a:rPr>
              <a:t>Course Project on Combined Harvester</a:t>
            </a:r>
          </a:p>
        </p:txBody>
      </p:sp>
      <p:sp>
        <p:nvSpPr>
          <p:cNvPr id="7" name="TextBox 7"/>
          <p:cNvSpPr txBox="1"/>
          <p:nvPr/>
        </p:nvSpPr>
        <p:spPr>
          <a:xfrm>
            <a:off x="6797100" y="5537071"/>
            <a:ext cx="4693801" cy="626110"/>
          </a:xfrm>
          <a:prstGeom prst="rect">
            <a:avLst/>
          </a:prstGeom>
        </p:spPr>
        <p:txBody>
          <a:bodyPr lIns="0" tIns="0" rIns="0" bIns="0" rtlCol="0" anchor="t">
            <a:spAutoFit/>
          </a:bodyPr>
          <a:lstStyle/>
          <a:p>
            <a:pPr algn="ctr">
              <a:lnSpc>
                <a:spcPts val="4759"/>
              </a:lnSpc>
              <a:spcBef>
                <a:spcPct val="0"/>
              </a:spcBef>
            </a:pPr>
            <a:r>
              <a:rPr lang="en-US" sz="3399" b="1" u="sng">
                <a:solidFill>
                  <a:srgbClr val="000000"/>
                </a:solidFill>
                <a:latin typeface="Helvetica World Bold"/>
                <a:ea typeface="Helvetica World Bold"/>
                <a:cs typeface="Helvetica World Bold"/>
                <a:sym typeface="Helvetica World Bold"/>
              </a:rPr>
              <a:t>Project Team Members</a:t>
            </a:r>
          </a:p>
        </p:txBody>
      </p:sp>
      <p:sp>
        <p:nvSpPr>
          <p:cNvPr id="8" name="TextBox 8"/>
          <p:cNvSpPr txBox="1"/>
          <p:nvPr/>
        </p:nvSpPr>
        <p:spPr>
          <a:xfrm>
            <a:off x="5033592" y="754914"/>
            <a:ext cx="8220817" cy="1144905"/>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Montserrat Bold"/>
                <a:ea typeface="Montserrat Bold"/>
                <a:cs typeface="Montserrat Bold"/>
                <a:sym typeface="Montserrat Bold"/>
              </a:rPr>
              <a:t>INDIAN INSTITUTE OF TECHNOLOGY GUWAHATI</a:t>
            </a:r>
          </a:p>
        </p:txBody>
      </p:sp>
      <p:sp>
        <p:nvSpPr>
          <p:cNvPr id="9" name="TextBox 9"/>
          <p:cNvSpPr txBox="1"/>
          <p:nvPr/>
        </p:nvSpPr>
        <p:spPr>
          <a:xfrm>
            <a:off x="6241885" y="6306057"/>
            <a:ext cx="5804230" cy="2805113"/>
          </a:xfrm>
          <a:prstGeom prst="rect">
            <a:avLst/>
          </a:prstGeom>
        </p:spPr>
        <p:txBody>
          <a:bodyPr lIns="0" tIns="0" rIns="0" bIns="0" rtlCol="0" anchor="t">
            <a:spAutoFit/>
          </a:bodyPr>
          <a:lstStyle/>
          <a:p>
            <a:pPr algn="l">
              <a:lnSpc>
                <a:spcPts val="4199"/>
              </a:lnSpc>
            </a:pPr>
            <a:r>
              <a:rPr lang="en-US" sz="2999" b="1">
                <a:solidFill>
                  <a:srgbClr val="E97142"/>
                </a:solidFill>
                <a:latin typeface="Helvetica World Bold"/>
                <a:ea typeface="Helvetica World Bold"/>
                <a:cs typeface="Helvetica World Bold"/>
                <a:sym typeface="Helvetica World Bold"/>
              </a:rPr>
              <a:t>Vasanth P (230103112)</a:t>
            </a:r>
          </a:p>
          <a:p>
            <a:pPr algn="l">
              <a:lnSpc>
                <a:spcPts val="4199"/>
              </a:lnSpc>
            </a:pPr>
            <a:r>
              <a:rPr lang="en-US" sz="2999" b="1">
                <a:solidFill>
                  <a:srgbClr val="E97142"/>
                </a:solidFill>
                <a:latin typeface="Helvetica World Bold"/>
                <a:ea typeface="Helvetica World Bold"/>
                <a:cs typeface="Helvetica World Bold"/>
                <a:sym typeface="Helvetica World Bold"/>
              </a:rPr>
              <a:t>Vatsalya Singh (230103114)</a:t>
            </a:r>
          </a:p>
          <a:p>
            <a:pPr algn="l">
              <a:lnSpc>
                <a:spcPts val="4199"/>
              </a:lnSpc>
            </a:pPr>
            <a:r>
              <a:rPr lang="en-US" sz="2999" b="1">
                <a:solidFill>
                  <a:srgbClr val="E97142"/>
                </a:solidFill>
                <a:latin typeface="Helvetica World Bold"/>
                <a:ea typeface="Helvetica World Bold"/>
                <a:cs typeface="Helvetica World Bold"/>
                <a:sym typeface="Helvetica World Bold"/>
              </a:rPr>
              <a:t>Vaibhav Kumar (230103108)</a:t>
            </a:r>
          </a:p>
          <a:p>
            <a:pPr algn="l">
              <a:lnSpc>
                <a:spcPts val="4199"/>
              </a:lnSpc>
            </a:pPr>
            <a:r>
              <a:rPr lang="en-US" sz="2999" b="1">
                <a:solidFill>
                  <a:srgbClr val="E97142"/>
                </a:solidFill>
                <a:latin typeface="Helvetica World Bold"/>
                <a:ea typeface="Helvetica World Bold"/>
                <a:cs typeface="Helvetica World Bold"/>
                <a:sym typeface="Helvetica World Bold"/>
              </a:rPr>
              <a:t>Subhodeep Paul (230103100)</a:t>
            </a:r>
          </a:p>
          <a:p>
            <a:pPr algn="l">
              <a:lnSpc>
                <a:spcPts val="4199"/>
              </a:lnSpc>
            </a:pPr>
            <a:r>
              <a:rPr lang="en-US" sz="2999" b="1">
                <a:solidFill>
                  <a:srgbClr val="E97142"/>
                </a:solidFill>
                <a:latin typeface="Helvetica World Bold"/>
                <a:ea typeface="Helvetica World Bold"/>
                <a:cs typeface="Helvetica World Bold"/>
                <a:sym typeface="Helvetica World Bold"/>
              </a:rPr>
              <a:t>Ajay Pratap Singh (230103132)</a:t>
            </a:r>
          </a:p>
        </p:txBody>
      </p:sp>
      <p:sp>
        <p:nvSpPr>
          <p:cNvPr id="10" name="Freeform 10"/>
          <p:cNvSpPr/>
          <p:nvPr/>
        </p:nvSpPr>
        <p:spPr>
          <a:xfrm rot="900499">
            <a:off x="-510287" y="9713156"/>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21500" y="5143500"/>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8759198" y="1360704"/>
            <a:ext cx="6983549" cy="4267520"/>
          </a:xfrm>
          <a:custGeom>
            <a:avLst/>
            <a:gdLst/>
            <a:ahLst/>
            <a:cxnLst/>
            <a:rect l="l" t="t" r="r" b="b"/>
            <a:pathLst>
              <a:path w="6983549" h="4267520">
                <a:moveTo>
                  <a:pt x="0" y="0"/>
                </a:moveTo>
                <a:lnTo>
                  <a:pt x="6983548" y="0"/>
                </a:lnTo>
                <a:lnTo>
                  <a:pt x="6983548" y="4267520"/>
                </a:lnTo>
                <a:lnTo>
                  <a:pt x="0" y="4267520"/>
                </a:lnTo>
                <a:lnTo>
                  <a:pt x="0" y="0"/>
                </a:lnTo>
                <a:close/>
              </a:path>
            </a:pathLst>
          </a:custGeom>
          <a:blipFill>
            <a:blip r:embed="rId6"/>
            <a:stretch>
              <a:fillRect l="-28168" t="-16496" r="-4187" b="-10897"/>
            </a:stretch>
          </a:blipFill>
        </p:spPr>
        <p:txBody>
          <a:bodyPr/>
          <a:lstStyle/>
          <a:p>
            <a:endParaRPr lang="en-IN"/>
          </a:p>
        </p:txBody>
      </p:sp>
      <p:sp>
        <p:nvSpPr>
          <p:cNvPr id="5" name="Freeform 5"/>
          <p:cNvSpPr/>
          <p:nvPr/>
        </p:nvSpPr>
        <p:spPr>
          <a:xfrm>
            <a:off x="9437272" y="5801254"/>
            <a:ext cx="5825343" cy="1828751"/>
          </a:xfrm>
          <a:custGeom>
            <a:avLst/>
            <a:gdLst/>
            <a:ahLst/>
            <a:cxnLst/>
            <a:rect l="l" t="t" r="r" b="b"/>
            <a:pathLst>
              <a:path w="5825343" h="1828751">
                <a:moveTo>
                  <a:pt x="0" y="0"/>
                </a:moveTo>
                <a:lnTo>
                  <a:pt x="5825343" y="0"/>
                </a:lnTo>
                <a:lnTo>
                  <a:pt x="5825343" y="1828751"/>
                </a:lnTo>
                <a:lnTo>
                  <a:pt x="0" y="1828751"/>
                </a:lnTo>
                <a:lnTo>
                  <a:pt x="0" y="0"/>
                </a:lnTo>
                <a:close/>
              </a:path>
            </a:pathLst>
          </a:custGeom>
          <a:blipFill>
            <a:blip r:embed="rId7"/>
            <a:stretch>
              <a:fillRect l="-133896" t="-300749" b="-25965"/>
            </a:stretch>
          </a:blipFill>
        </p:spPr>
        <p:txBody>
          <a:bodyPr/>
          <a:lstStyle/>
          <a:p>
            <a:endParaRPr lang="en-IN"/>
          </a:p>
        </p:txBody>
      </p:sp>
      <p:sp>
        <p:nvSpPr>
          <p:cNvPr id="6" name="Freeform 6"/>
          <p:cNvSpPr/>
          <p:nvPr/>
        </p:nvSpPr>
        <p:spPr>
          <a:xfrm>
            <a:off x="8759198" y="5805151"/>
            <a:ext cx="6983549" cy="4330881"/>
          </a:xfrm>
          <a:custGeom>
            <a:avLst/>
            <a:gdLst/>
            <a:ahLst/>
            <a:cxnLst/>
            <a:rect l="l" t="t" r="r" b="b"/>
            <a:pathLst>
              <a:path w="6983549" h="4330881">
                <a:moveTo>
                  <a:pt x="0" y="0"/>
                </a:moveTo>
                <a:lnTo>
                  <a:pt x="6983548" y="0"/>
                </a:lnTo>
                <a:lnTo>
                  <a:pt x="6983548" y="4330881"/>
                </a:lnTo>
                <a:lnTo>
                  <a:pt x="0" y="4330881"/>
                </a:lnTo>
                <a:lnTo>
                  <a:pt x="0" y="0"/>
                </a:lnTo>
                <a:close/>
              </a:path>
            </a:pathLst>
          </a:custGeom>
          <a:blipFill>
            <a:blip r:embed="rId7"/>
            <a:stretch>
              <a:fillRect l="-8793" t="-535" r="-67"/>
            </a:stretch>
          </a:blipFill>
        </p:spPr>
        <p:txBody>
          <a:bodyPr/>
          <a:lstStyle/>
          <a:p>
            <a:endParaRPr lang="en-IN"/>
          </a:p>
        </p:txBody>
      </p:sp>
      <p:sp>
        <p:nvSpPr>
          <p:cNvPr id="7" name="TextBox 7"/>
          <p:cNvSpPr txBox="1"/>
          <p:nvPr/>
        </p:nvSpPr>
        <p:spPr>
          <a:xfrm>
            <a:off x="5797661" y="39621"/>
            <a:ext cx="6692678" cy="989079"/>
          </a:xfrm>
          <a:prstGeom prst="rect">
            <a:avLst/>
          </a:prstGeom>
        </p:spPr>
        <p:txBody>
          <a:bodyPr lIns="0" tIns="0" rIns="0" bIns="0" rtlCol="0" anchor="t">
            <a:spAutoFit/>
          </a:bodyPr>
          <a:lstStyle/>
          <a:p>
            <a:pPr algn="ctr">
              <a:lnSpc>
                <a:spcPts val="8036"/>
              </a:lnSpc>
              <a:spcBef>
                <a:spcPct val="0"/>
              </a:spcBef>
            </a:pPr>
            <a:r>
              <a:rPr lang="en-US" sz="5740" b="1" u="sng">
                <a:solidFill>
                  <a:srgbClr val="000000"/>
                </a:solidFill>
                <a:latin typeface="Canva Sans Bold"/>
                <a:ea typeface="Canva Sans Bold"/>
                <a:cs typeface="Canva Sans Bold"/>
                <a:sym typeface="Canva Sans Bold"/>
              </a:rPr>
              <a:t>Auger and Reel</a:t>
            </a:r>
          </a:p>
        </p:txBody>
      </p:sp>
      <p:sp>
        <p:nvSpPr>
          <p:cNvPr id="8" name="TextBox 8"/>
          <p:cNvSpPr txBox="1"/>
          <p:nvPr/>
        </p:nvSpPr>
        <p:spPr>
          <a:xfrm>
            <a:off x="392834" y="2286530"/>
            <a:ext cx="7442838" cy="6953248"/>
          </a:xfrm>
          <a:prstGeom prst="rect">
            <a:avLst/>
          </a:prstGeom>
        </p:spPr>
        <p:txBody>
          <a:bodyPr lIns="0" tIns="0" rIns="0" bIns="0" rtlCol="0" anchor="t">
            <a:spAutoFit/>
          </a:bodyPr>
          <a:lstStyle/>
          <a:p>
            <a:pPr algn="just">
              <a:lnSpc>
                <a:spcPts val="3710"/>
              </a:lnSpc>
            </a:pPr>
            <a:r>
              <a:rPr lang="en-US" sz="2394">
                <a:solidFill>
                  <a:srgbClr val="000000"/>
                </a:solidFill>
                <a:latin typeface="Montserrat"/>
                <a:ea typeface="Montserrat"/>
                <a:cs typeface="Montserrat"/>
                <a:sym typeface="Montserrat"/>
              </a:rPr>
              <a:t>The reel and auger are critical front-end components of the combine harvester's header. The reel, with rotating tines or bats, gently lifts and guides crop plants toward the cutter bar.</a:t>
            </a:r>
          </a:p>
          <a:p>
            <a:pPr algn="just">
              <a:lnSpc>
                <a:spcPts val="3710"/>
              </a:lnSpc>
            </a:pPr>
            <a:endParaRPr lang="en-US" sz="2394">
              <a:solidFill>
                <a:srgbClr val="000000"/>
              </a:solidFill>
              <a:latin typeface="Montserrat"/>
              <a:ea typeface="Montserrat"/>
              <a:cs typeface="Montserrat"/>
              <a:sym typeface="Montserrat"/>
            </a:endParaRPr>
          </a:p>
          <a:p>
            <a:pPr algn="just">
              <a:lnSpc>
                <a:spcPts val="3710"/>
              </a:lnSpc>
            </a:pPr>
            <a:r>
              <a:rPr lang="en-US" sz="2394">
                <a:solidFill>
                  <a:srgbClr val="000000"/>
                </a:solidFill>
                <a:latin typeface="Montserrat"/>
                <a:ea typeface="Montserrat"/>
                <a:cs typeface="Montserrat"/>
                <a:sym typeface="Montserrat"/>
              </a:rPr>
              <a:t>Just behind the cutter bar, the auger (a large horizontal rotating shaft with spiral flights) collects the cut crop and channels it toward the feeder house. </a:t>
            </a:r>
          </a:p>
          <a:p>
            <a:pPr algn="just">
              <a:lnSpc>
                <a:spcPts val="3710"/>
              </a:lnSpc>
            </a:pPr>
            <a:endParaRPr lang="en-US" sz="2394">
              <a:solidFill>
                <a:srgbClr val="000000"/>
              </a:solidFill>
              <a:latin typeface="Montserrat"/>
              <a:ea typeface="Montserrat"/>
              <a:cs typeface="Montserrat"/>
              <a:sym typeface="Montserrat"/>
            </a:endParaRPr>
          </a:p>
          <a:p>
            <a:pPr algn="just">
              <a:lnSpc>
                <a:spcPts val="3710"/>
              </a:lnSpc>
            </a:pPr>
            <a:r>
              <a:rPr lang="en-US" sz="2394">
                <a:solidFill>
                  <a:srgbClr val="000000"/>
                </a:solidFill>
                <a:latin typeface="Montserrat"/>
                <a:ea typeface="Montserrat"/>
                <a:cs typeface="Montserrat"/>
                <a:sym typeface="Montserrat"/>
              </a:rPr>
              <a:t>Both parts work in precise synchronization to ensure smooth, continuous crop feeding. Made from high-strength, weather-resistant materials, they’re engineered for maximum performance across different crops and field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4193" y="3538831"/>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909918" y="609600"/>
            <a:ext cx="8514758"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Montserrat Bold"/>
                <a:ea typeface="Montserrat Bold"/>
                <a:cs typeface="Montserrat Bold"/>
                <a:sym typeface="Montserrat Bold"/>
              </a:rPr>
              <a:t>Working and Application</a:t>
            </a:r>
          </a:p>
        </p:txBody>
      </p:sp>
      <p:sp>
        <p:nvSpPr>
          <p:cNvPr id="5" name="TextBox 5"/>
          <p:cNvSpPr txBox="1"/>
          <p:nvPr/>
        </p:nvSpPr>
        <p:spPr>
          <a:xfrm>
            <a:off x="1541770" y="2214513"/>
            <a:ext cx="15204460" cy="1989453"/>
          </a:xfrm>
          <a:prstGeom prst="rect">
            <a:avLst/>
          </a:prstGeom>
        </p:spPr>
        <p:txBody>
          <a:bodyPr lIns="0" tIns="0" rIns="0" bIns="0" rtlCol="0" anchor="t">
            <a:spAutoFit/>
          </a:bodyPr>
          <a:lstStyle/>
          <a:p>
            <a:pPr algn="l">
              <a:lnSpc>
                <a:spcPts val="4030"/>
              </a:lnSpc>
            </a:pPr>
            <a:r>
              <a:rPr lang="en-US" sz="2600">
                <a:solidFill>
                  <a:srgbClr val="000000"/>
                </a:solidFill>
                <a:latin typeface="Montserrat"/>
                <a:ea typeface="Montserrat"/>
                <a:cs typeface="Montserrat"/>
                <a:sym typeface="Montserrat"/>
              </a:rPr>
              <a:t>Reels and augers are essential in harvesting cereals like wheat, barley, and oats. They enable even crop flow, reduce feeding losses, and prevent crop tangling or bunching at the cutter bar. Especially in lodged or uneven crops, the reel lifts the plants for effective cutting. The auger then transports the material efficiently into the processing section of the harvester.</a:t>
            </a:r>
          </a:p>
        </p:txBody>
      </p:sp>
      <p:sp>
        <p:nvSpPr>
          <p:cNvPr id="6" name="TextBox 6"/>
          <p:cNvSpPr txBox="1"/>
          <p:nvPr/>
        </p:nvSpPr>
        <p:spPr>
          <a:xfrm>
            <a:off x="6374696" y="5086350"/>
            <a:ext cx="5538607" cy="521334"/>
          </a:xfrm>
          <a:prstGeom prst="rect">
            <a:avLst/>
          </a:prstGeom>
        </p:spPr>
        <p:txBody>
          <a:bodyPr lIns="0" tIns="0" rIns="0" bIns="0" rtlCol="0" anchor="t">
            <a:spAutoFit/>
          </a:bodyPr>
          <a:lstStyle/>
          <a:p>
            <a:pPr algn="ctr">
              <a:lnSpc>
                <a:spcPts val="4340"/>
              </a:lnSpc>
              <a:spcBef>
                <a:spcPct val="0"/>
              </a:spcBef>
            </a:pPr>
            <a:r>
              <a:rPr lang="en-US" sz="3100" i="1" u="sng">
                <a:solidFill>
                  <a:srgbClr val="000000"/>
                </a:solidFill>
                <a:latin typeface="Montserrat Italics"/>
                <a:ea typeface="Montserrat Italics"/>
                <a:cs typeface="Montserrat Italics"/>
                <a:sym typeface="Montserrat Italics"/>
              </a:rPr>
              <a:t>Working of Auger and Ree</a:t>
            </a:r>
            <a:r>
              <a:rPr lang="en-US" sz="3100" i="1">
                <a:solidFill>
                  <a:srgbClr val="000000"/>
                </a:solidFill>
                <a:latin typeface="Montserrat Italics"/>
                <a:ea typeface="Montserrat Italics"/>
                <a:cs typeface="Montserrat Italics"/>
                <a:sym typeface="Montserrat Italics"/>
              </a:rPr>
              <a:t>l</a:t>
            </a:r>
          </a:p>
        </p:txBody>
      </p:sp>
      <p:sp>
        <p:nvSpPr>
          <p:cNvPr id="7" name="TextBox 7"/>
          <p:cNvSpPr txBox="1"/>
          <p:nvPr/>
        </p:nvSpPr>
        <p:spPr>
          <a:xfrm>
            <a:off x="1541770" y="5768976"/>
            <a:ext cx="12358185" cy="3927474"/>
          </a:xfrm>
          <a:prstGeom prst="rect">
            <a:avLst/>
          </a:prstGeom>
        </p:spPr>
        <p:txBody>
          <a:bodyPr lIns="0" tIns="0" rIns="0" bIns="0" rtlCol="0" anchor="t">
            <a:spAutoFit/>
          </a:bodyPr>
          <a:lstStyle/>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Reel rotates to sweep standing crop toward the cutter bar.</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Tines or bats on the reel guide and lift crop evenly, including lodged plants.</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Cut crop drops onto the platform where the auger picks it up.</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Auger flights rotate to move crop laterally toward the center of the header.</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Center fingers or paddles push material into the feeder house</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 opening.</a:t>
            </a:r>
          </a:p>
          <a:p>
            <a:pPr marL="539761" lvl="1" indent="-269880" algn="just">
              <a:lnSpc>
                <a:spcPts val="3500"/>
              </a:lnSpc>
              <a:spcBef>
                <a:spcPct val="0"/>
              </a:spcBef>
              <a:buFont typeface="Arial"/>
              <a:buChar char="•"/>
            </a:pPr>
            <a:r>
              <a:rPr lang="en-US" sz="2500">
                <a:solidFill>
                  <a:srgbClr val="000000"/>
                </a:solidFill>
                <a:latin typeface="Montserrat"/>
                <a:ea typeface="Montserrat"/>
                <a:cs typeface="Montserrat"/>
                <a:sym typeface="Montserrat"/>
              </a:rPr>
              <a:t>Ensures constant crop flow for uninterrupted threshing and separation.</a:t>
            </a:r>
          </a:p>
          <a:p>
            <a:pPr algn="just">
              <a:lnSpc>
                <a:spcPts val="3500"/>
              </a:lnSpc>
              <a:spcBef>
                <a:spcPct val="0"/>
              </a:spcBef>
            </a:pPr>
            <a:endParaRPr lang="en-US" sz="2500">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94716" y="3895612"/>
            <a:ext cx="5532053" cy="7142741"/>
          </a:xfrm>
          <a:custGeom>
            <a:avLst/>
            <a:gdLst/>
            <a:ahLst/>
            <a:cxnLst/>
            <a:rect l="l" t="t" r="r" b="b"/>
            <a:pathLst>
              <a:path w="5532053" h="7142741">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26971" y="2820017"/>
            <a:ext cx="6833772" cy="4646965"/>
          </a:xfrm>
          <a:custGeom>
            <a:avLst/>
            <a:gdLst/>
            <a:ahLst/>
            <a:cxnLst/>
            <a:rect l="l" t="t" r="r" b="b"/>
            <a:pathLst>
              <a:path w="6833772" h="4646965">
                <a:moveTo>
                  <a:pt x="0" y="0"/>
                </a:moveTo>
                <a:lnTo>
                  <a:pt x="6833772" y="0"/>
                </a:lnTo>
                <a:lnTo>
                  <a:pt x="6833772" y="4646966"/>
                </a:lnTo>
                <a:lnTo>
                  <a:pt x="0" y="4646966"/>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7390622" y="598704"/>
            <a:ext cx="3506755"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Cutterbar</a:t>
            </a:r>
          </a:p>
        </p:txBody>
      </p:sp>
      <p:sp>
        <p:nvSpPr>
          <p:cNvPr id="6" name="TextBox 6"/>
          <p:cNvSpPr txBox="1"/>
          <p:nvPr/>
        </p:nvSpPr>
        <p:spPr>
          <a:xfrm>
            <a:off x="1028700" y="2156460"/>
            <a:ext cx="8431850" cy="6682740"/>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cutterbar is one of the primary components of a combine harvester, responsible for the initial cutting of crops at their base. Positioned at the front of the machine, it consists of a reciprocating knife mechanism that works against stationary fingers to slice through plant stems. It spans the width of the header and is driven by a mechanical or hydraulic system to achieve a consistent, high-speed cutting action.</a:t>
            </a:r>
          </a:p>
          <a:p>
            <a:pPr algn="l">
              <a:lnSpc>
                <a:spcPts val="3359"/>
              </a:lnSpc>
              <a:spcBef>
                <a:spcPct val="0"/>
              </a:spcBef>
            </a:pPr>
            <a:endParaRPr lang="en-US" sz="2400">
              <a:solidFill>
                <a:srgbClr val="000000"/>
              </a:solidFill>
              <a:latin typeface="Montserrat"/>
              <a:ea typeface="Montserrat"/>
              <a:cs typeface="Montserrat"/>
              <a:sym typeface="Montserrat"/>
            </a:endParaRPr>
          </a:p>
          <a:p>
            <a:pPr algn="l">
              <a:lnSpc>
                <a:spcPts val="3359"/>
              </a:lnSpc>
              <a:spcBef>
                <a:spcPct val="0"/>
              </a:spcBef>
            </a:pPr>
            <a:r>
              <a:rPr lang="en-US" sz="2400">
                <a:solidFill>
                  <a:srgbClr val="000000"/>
                </a:solidFill>
                <a:latin typeface="Montserrat"/>
                <a:ea typeface="Montserrat"/>
                <a:cs typeface="Montserrat"/>
                <a:sym typeface="Montserrat"/>
              </a:rPr>
              <a:t>Cutterbars are built from hardened steel and often include guards to prevent clogging and improve safety. A well-maintained cutterbar ensures clean, even cutting and minimal loss of grain or stalk. It is an essential element in reducing operational losses during harvesting.`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92060" y="3979845"/>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164738" y="941604"/>
            <a:ext cx="7958524"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and Applications</a:t>
            </a:r>
          </a:p>
        </p:txBody>
      </p:sp>
      <p:sp>
        <p:nvSpPr>
          <p:cNvPr id="5" name="TextBox 5"/>
          <p:cNvSpPr txBox="1"/>
          <p:nvPr/>
        </p:nvSpPr>
        <p:spPr>
          <a:xfrm>
            <a:off x="1840870" y="2517744"/>
            <a:ext cx="14606260" cy="665035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cutterbar’s application lies in cleanly and efficiently cutting standing crops and delivering them to the reel and conveyor for further processing. It is vital for achieving uniform crop height, minimizing grain loss, and maximizing harvesting efficiency. Cutterbars are adaptable to different field conditions and crop types, making them essential in mechanized farming.</a:t>
            </a:r>
          </a:p>
          <a:p>
            <a:pPr algn="ctr">
              <a:lnSpc>
                <a:spcPts val="3499"/>
              </a:lnSpc>
              <a:spcBef>
                <a:spcPct val="0"/>
              </a:spcBef>
            </a:pPr>
            <a:endParaRPr lang="en-US" sz="2599">
              <a:solidFill>
                <a:srgbClr val="000000"/>
              </a:solidFill>
              <a:latin typeface="Montserrat"/>
              <a:ea typeface="Montserrat"/>
              <a:cs typeface="Montserrat"/>
              <a:sym typeface="Montserrat"/>
            </a:endParaRPr>
          </a:p>
          <a:p>
            <a:pPr algn="ctr">
              <a:lnSpc>
                <a:spcPts val="3499"/>
              </a:lnSpc>
              <a:spcBef>
                <a:spcPct val="0"/>
              </a:spcBef>
            </a:pPr>
            <a:r>
              <a:rPr lang="en-US" sz="2499" i="1" u="sng">
                <a:solidFill>
                  <a:srgbClr val="000000"/>
                </a:solidFill>
                <a:latin typeface="Montserrat Italics"/>
                <a:ea typeface="Montserrat Italics"/>
                <a:cs typeface="Montserrat Italics"/>
                <a:sym typeface="Montserrat Italics"/>
              </a:rPr>
              <a:t>Working of the cutterbar</a:t>
            </a:r>
            <a:r>
              <a:rPr lang="en-US" sz="2499">
                <a:solidFill>
                  <a:srgbClr val="000000"/>
                </a:solidFill>
                <a:latin typeface="Montserrat"/>
                <a:ea typeface="Montserrat"/>
                <a:cs typeface="Montserrat"/>
                <a:sym typeface="Montserrat"/>
              </a:rPr>
              <a:t>  :</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Receives power from the harvester's drive system to actuate its blades.</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Reciprocating knife sections move back and forth between guard fingers.</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The sharp knife edges slice through the stems of standing crops.</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Cut crops fall backward into the conveyor zone for further processing.</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Protective guards prevent clogging and guide the crop into the blades.</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Adjustable height allows optimization for different crop types and field conditions.</a:t>
            </a:r>
          </a:p>
          <a:p>
            <a:pPr algn="l">
              <a:lnSpc>
                <a:spcPts val="3499"/>
              </a:lnSpc>
              <a:spcBef>
                <a:spcPct val="0"/>
              </a:spcBef>
            </a:pPr>
            <a:endParaRPr lang="en-US" sz="2499">
              <a:solidFill>
                <a:srgbClr val="000000"/>
              </a:solidFill>
              <a:latin typeface="Montserrat"/>
              <a:ea typeface="Montserrat"/>
              <a:cs typeface="Montserrat"/>
              <a:sym typeface="Montserrat"/>
            </a:endParaRPr>
          </a:p>
          <a:p>
            <a:pPr algn="ctr">
              <a:lnSpc>
                <a:spcPts val="3499"/>
              </a:lnSpc>
              <a:spcBef>
                <a:spcPct val="0"/>
              </a:spcBef>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440512" y="5590324"/>
            <a:ext cx="3637575" cy="4696676"/>
          </a:xfrm>
          <a:custGeom>
            <a:avLst/>
            <a:gdLst/>
            <a:ahLst/>
            <a:cxnLst/>
            <a:rect l="l" t="t" r="r" b="b"/>
            <a:pathLst>
              <a:path w="3637575" h="4696676">
                <a:moveTo>
                  <a:pt x="0" y="0"/>
                </a:moveTo>
                <a:lnTo>
                  <a:pt x="3637576" y="0"/>
                </a:lnTo>
                <a:lnTo>
                  <a:pt x="3637576" y="4696676"/>
                </a:lnTo>
                <a:lnTo>
                  <a:pt x="0" y="4696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777354" y="2194560"/>
            <a:ext cx="5373923" cy="2948940"/>
          </a:xfrm>
          <a:custGeom>
            <a:avLst/>
            <a:gdLst/>
            <a:ahLst/>
            <a:cxnLst/>
            <a:rect l="l" t="t" r="r" b="b"/>
            <a:pathLst>
              <a:path w="5373923" h="2948940">
                <a:moveTo>
                  <a:pt x="0" y="0"/>
                </a:moveTo>
                <a:lnTo>
                  <a:pt x="5373922" y="0"/>
                </a:lnTo>
                <a:lnTo>
                  <a:pt x="5373922" y="2948940"/>
                </a:lnTo>
                <a:lnTo>
                  <a:pt x="0" y="2948940"/>
                </a:lnTo>
                <a:lnTo>
                  <a:pt x="0" y="0"/>
                </a:lnTo>
                <a:close/>
              </a:path>
            </a:pathLst>
          </a:custGeom>
          <a:blipFill>
            <a:blip r:embed="rId6"/>
            <a:stretch>
              <a:fillRect/>
            </a:stretch>
          </a:blipFill>
        </p:spPr>
        <p:txBody>
          <a:bodyPr/>
          <a:lstStyle/>
          <a:p>
            <a:endParaRPr lang="en-IN"/>
          </a:p>
        </p:txBody>
      </p:sp>
      <p:sp>
        <p:nvSpPr>
          <p:cNvPr id="5" name="Freeform 5"/>
          <p:cNvSpPr/>
          <p:nvPr/>
        </p:nvSpPr>
        <p:spPr>
          <a:xfrm>
            <a:off x="10796614" y="5726430"/>
            <a:ext cx="5465176" cy="3531870"/>
          </a:xfrm>
          <a:custGeom>
            <a:avLst/>
            <a:gdLst/>
            <a:ahLst/>
            <a:cxnLst/>
            <a:rect l="l" t="t" r="r" b="b"/>
            <a:pathLst>
              <a:path w="5465176" h="3531870">
                <a:moveTo>
                  <a:pt x="0" y="0"/>
                </a:moveTo>
                <a:lnTo>
                  <a:pt x="5465176" y="0"/>
                </a:lnTo>
                <a:lnTo>
                  <a:pt x="5465176" y="3531870"/>
                </a:lnTo>
                <a:lnTo>
                  <a:pt x="0" y="3531870"/>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6691224" y="609600"/>
            <a:ext cx="4905552"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Conveyor Belt</a:t>
            </a:r>
          </a:p>
        </p:txBody>
      </p:sp>
      <p:sp>
        <p:nvSpPr>
          <p:cNvPr id="7" name="TextBox 7"/>
          <p:cNvSpPr txBox="1"/>
          <p:nvPr/>
        </p:nvSpPr>
        <p:spPr>
          <a:xfrm>
            <a:off x="1028700" y="2156460"/>
            <a:ext cx="8431850" cy="7101840"/>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conveyor in a combined harvester is a crucial transmission component designed to transport harvested crops from the front end to the threshing cylinder. It consists of a chain-and-slat or belt mechanism that moves the crop material smoothly and continuously. </a:t>
            </a:r>
          </a:p>
          <a:p>
            <a:pPr algn="l">
              <a:lnSpc>
                <a:spcPts val="3359"/>
              </a:lnSpc>
              <a:spcBef>
                <a:spcPct val="0"/>
              </a:spcBef>
            </a:pPr>
            <a:endParaRPr lang="en-US" sz="2400">
              <a:solidFill>
                <a:srgbClr val="000000"/>
              </a:solidFill>
              <a:latin typeface="Montserrat"/>
              <a:ea typeface="Montserrat"/>
              <a:cs typeface="Montserrat"/>
              <a:sym typeface="Montserrat"/>
            </a:endParaRPr>
          </a:p>
          <a:p>
            <a:pPr algn="l">
              <a:lnSpc>
                <a:spcPts val="3359"/>
              </a:lnSpc>
              <a:spcBef>
                <a:spcPct val="0"/>
              </a:spcBef>
            </a:pPr>
            <a:r>
              <a:rPr lang="en-US" sz="2400">
                <a:solidFill>
                  <a:srgbClr val="000000"/>
                </a:solidFill>
                <a:latin typeface="Montserrat"/>
                <a:ea typeface="Montserrat"/>
                <a:cs typeface="Montserrat"/>
                <a:sym typeface="Montserrat"/>
              </a:rPr>
              <a:t>The conveyor is usually enclosed within a tunnel-like structure for safety and efficiency. Built with strong, wear-resistant materials, it is engineered to handle large volumes without jamming. It acts as a bridge between harvesting and threshing sections. </a:t>
            </a:r>
          </a:p>
          <a:p>
            <a:pPr algn="l">
              <a:lnSpc>
                <a:spcPts val="3359"/>
              </a:lnSpc>
              <a:spcBef>
                <a:spcPct val="0"/>
              </a:spcBef>
            </a:pPr>
            <a:endParaRPr lang="en-US" sz="2400">
              <a:solidFill>
                <a:srgbClr val="000000"/>
              </a:solidFill>
              <a:latin typeface="Montserrat"/>
              <a:ea typeface="Montserrat"/>
              <a:cs typeface="Montserrat"/>
              <a:sym typeface="Montserrat"/>
            </a:endParaRPr>
          </a:p>
          <a:p>
            <a:pPr algn="l">
              <a:lnSpc>
                <a:spcPts val="3359"/>
              </a:lnSpc>
              <a:spcBef>
                <a:spcPct val="0"/>
              </a:spcBef>
            </a:pPr>
            <a:r>
              <a:rPr lang="en-US" sz="2400">
                <a:solidFill>
                  <a:srgbClr val="000000"/>
                </a:solidFill>
                <a:latin typeface="Montserrat"/>
                <a:ea typeface="Montserrat"/>
                <a:cs typeface="Montserrat"/>
                <a:sym typeface="Montserrat"/>
              </a:rPr>
              <a:t>The efficiency of the conveyor system directly influences the throughput and operational speed of the harvester.</a:t>
            </a:r>
          </a:p>
          <a:p>
            <a:pPr algn="l">
              <a:lnSpc>
                <a:spcPts val="3359"/>
              </a:lnSpc>
              <a:spcBef>
                <a:spcPct val="0"/>
              </a:spcBef>
            </a:pPr>
            <a:endParaRPr lang="en-US" sz="2400">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3992060" y="3951661"/>
            <a:ext cx="5532053" cy="7142741"/>
          </a:xfrm>
          <a:custGeom>
            <a:avLst/>
            <a:gdLst/>
            <a:ahLst/>
            <a:cxnLst/>
            <a:rect l="l" t="t" r="r" b="b"/>
            <a:pathLst>
              <a:path w="5532053" h="7142741">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938557" y="941604"/>
            <a:ext cx="8410887"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and Applications</a:t>
            </a:r>
          </a:p>
        </p:txBody>
      </p:sp>
      <p:sp>
        <p:nvSpPr>
          <p:cNvPr id="5" name="TextBox 5"/>
          <p:cNvSpPr txBox="1"/>
          <p:nvPr/>
        </p:nvSpPr>
        <p:spPr>
          <a:xfrm>
            <a:off x="1840870" y="2517744"/>
            <a:ext cx="14606260" cy="666940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conveyor’s primary application is to transfer the crop cut by the cutterbar and collected by the reel to the threshing cylinder for grain separation. It helps in maintaining a continuous flow of harvested material while preventing accumulation or blockages. A well-designed conveyor improves operational speed and reduces crop damage during transfer. It functions under various field conditions and is adaptable to different crop types.</a:t>
            </a:r>
          </a:p>
          <a:p>
            <a:pPr algn="ctr">
              <a:lnSpc>
                <a:spcPts val="3499"/>
              </a:lnSpc>
              <a:spcBef>
                <a:spcPct val="0"/>
              </a:spcBef>
            </a:pPr>
            <a:endParaRPr lang="en-US" sz="2599">
              <a:solidFill>
                <a:srgbClr val="000000"/>
              </a:solidFill>
              <a:latin typeface="Montserrat"/>
              <a:ea typeface="Montserrat"/>
              <a:cs typeface="Montserrat"/>
              <a:sym typeface="Montserrat"/>
            </a:endParaRPr>
          </a:p>
          <a:p>
            <a:pPr algn="ctr">
              <a:lnSpc>
                <a:spcPts val="3499"/>
              </a:lnSpc>
              <a:spcBef>
                <a:spcPct val="0"/>
              </a:spcBef>
            </a:pPr>
            <a:r>
              <a:rPr lang="en-US" sz="2499" i="1" u="sng">
                <a:solidFill>
                  <a:srgbClr val="000000"/>
                </a:solidFill>
                <a:latin typeface="Montserrat Italics"/>
                <a:ea typeface="Montserrat Italics"/>
                <a:cs typeface="Montserrat Italics"/>
                <a:sym typeface="Montserrat Italics"/>
              </a:rPr>
              <a:t>Working of the conveyor belt</a:t>
            </a:r>
            <a:r>
              <a:rPr lang="en-US" sz="2499">
                <a:solidFill>
                  <a:srgbClr val="000000"/>
                </a:solidFill>
                <a:latin typeface="Montserrat"/>
                <a:ea typeface="Montserrat"/>
                <a:cs typeface="Montserrat"/>
                <a:sym typeface="Montserrat"/>
              </a:rPr>
              <a:t>  :</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Receives cut crop from the feeder mechanism at the front of the harvester.</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Uses a chain or belt system to move material upward toward the threshing cylinder.</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Crop remains compacted and aligned during transfer to ensure efficient threshing.</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Operates synchronously with other harvester systems to avoid overloading.</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Frame and slats are made of durable materials to handle abrasive or moist crops.</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Ensures consistent crop delivery, reducing idle time and boosting overall output.</a:t>
            </a:r>
          </a:p>
          <a:p>
            <a:pPr algn="ctr">
              <a:lnSpc>
                <a:spcPts val="3499"/>
              </a:lnSpc>
              <a:spcBef>
                <a:spcPct val="0"/>
              </a:spcBef>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18172" y="4778914"/>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777044" y="3113080"/>
            <a:ext cx="6482256" cy="5423575"/>
          </a:xfrm>
          <a:custGeom>
            <a:avLst/>
            <a:gdLst/>
            <a:ahLst/>
            <a:cxnLst/>
            <a:rect l="l" t="t" r="r" b="b"/>
            <a:pathLst>
              <a:path w="6482256" h="5423575">
                <a:moveTo>
                  <a:pt x="0" y="0"/>
                </a:moveTo>
                <a:lnTo>
                  <a:pt x="6482256" y="0"/>
                </a:lnTo>
                <a:lnTo>
                  <a:pt x="6482256" y="5423575"/>
                </a:lnTo>
                <a:lnTo>
                  <a:pt x="0" y="5423575"/>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5610591" y="609600"/>
            <a:ext cx="7066818"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Threshing Cylinder</a:t>
            </a:r>
          </a:p>
        </p:txBody>
      </p:sp>
      <p:sp>
        <p:nvSpPr>
          <p:cNvPr id="6" name="TextBox 6"/>
          <p:cNvSpPr txBox="1"/>
          <p:nvPr/>
        </p:nvSpPr>
        <p:spPr>
          <a:xfrm>
            <a:off x="1028700" y="2045347"/>
            <a:ext cx="9144000" cy="7520940"/>
          </a:xfrm>
          <a:prstGeom prst="rect">
            <a:avLst/>
          </a:prstGeom>
        </p:spPr>
        <p:txBody>
          <a:bodyPr lIns="0" tIns="0" rIns="0" bIns="0" rtlCol="0" anchor="t">
            <a:spAutoFit/>
          </a:bodyPr>
          <a:lstStyle/>
          <a:p>
            <a:pPr algn="l">
              <a:lnSpc>
                <a:spcPts val="3360"/>
              </a:lnSpc>
            </a:pPr>
            <a:r>
              <a:rPr lang="en-US" sz="2400">
                <a:solidFill>
                  <a:srgbClr val="000000"/>
                </a:solidFill>
                <a:latin typeface="Montserrat"/>
                <a:ea typeface="Montserrat"/>
                <a:cs typeface="Montserrat"/>
                <a:sym typeface="Montserrat"/>
              </a:rPr>
              <a:t>The threshing cylinder is a central component in a combined harvester, primarily responsible for separating grains from the harvested crop material. It is generally cylindrical in shape and fitted with rasp bars or spikes along its surface.</a:t>
            </a:r>
          </a:p>
          <a:p>
            <a:pPr algn="l">
              <a:lnSpc>
                <a:spcPts val="3360"/>
              </a:lnSpc>
            </a:pPr>
            <a:endParaRPr lang="en-US" sz="2400">
              <a:solidFill>
                <a:srgbClr val="000000"/>
              </a:solidFill>
              <a:latin typeface="Montserrat"/>
              <a:ea typeface="Montserrat"/>
              <a:cs typeface="Montserrat"/>
              <a:sym typeface="Montserrat"/>
            </a:endParaRPr>
          </a:p>
          <a:p>
            <a:pPr algn="l">
              <a:lnSpc>
                <a:spcPts val="3360"/>
              </a:lnSpc>
              <a:spcBef>
                <a:spcPct val="0"/>
              </a:spcBef>
            </a:pPr>
            <a:r>
              <a:rPr lang="en-US" sz="2400">
                <a:solidFill>
                  <a:srgbClr val="000000"/>
                </a:solidFill>
                <a:latin typeface="Montserrat"/>
                <a:ea typeface="Montserrat"/>
                <a:cs typeface="Montserrat"/>
                <a:sym typeface="Montserrat"/>
              </a:rPr>
              <a:t>This rotating drum works closely with a concave beneath it to create the threshing action. The material is fed between the cylinder and the concave, where it is rubbed and impacted to detach grains from husks or straw. </a:t>
            </a:r>
          </a:p>
          <a:p>
            <a:pPr algn="l">
              <a:lnSpc>
                <a:spcPts val="3360"/>
              </a:lnSpc>
              <a:spcBef>
                <a:spcPct val="0"/>
              </a:spcBef>
            </a:pPr>
            <a:endParaRPr lang="en-US" sz="2400">
              <a:solidFill>
                <a:srgbClr val="000000"/>
              </a:solidFill>
              <a:latin typeface="Montserrat"/>
              <a:ea typeface="Montserrat"/>
              <a:cs typeface="Montserrat"/>
              <a:sym typeface="Montserrat"/>
            </a:endParaRPr>
          </a:p>
          <a:p>
            <a:pPr algn="l">
              <a:lnSpc>
                <a:spcPts val="3360"/>
              </a:lnSpc>
              <a:spcBef>
                <a:spcPct val="0"/>
              </a:spcBef>
            </a:pPr>
            <a:r>
              <a:rPr lang="en-US" sz="2400">
                <a:solidFill>
                  <a:srgbClr val="000000"/>
                </a:solidFill>
                <a:latin typeface="Montserrat"/>
                <a:ea typeface="Montserrat"/>
                <a:cs typeface="Montserrat"/>
                <a:sym typeface="Montserrat"/>
              </a:rPr>
              <a:t>Threshing cylinders are typically made of high-strength steel to resist abrasion and wear. The surface may be hardened or coated for longer life. </a:t>
            </a:r>
          </a:p>
          <a:p>
            <a:pPr algn="l">
              <a:lnSpc>
                <a:spcPts val="3360"/>
              </a:lnSpc>
              <a:spcBef>
                <a:spcPct val="0"/>
              </a:spcBef>
            </a:pPr>
            <a:r>
              <a:rPr lang="en-US" sz="2400">
                <a:solidFill>
                  <a:srgbClr val="000000"/>
                </a:solidFill>
                <a:latin typeface="Montserrat"/>
                <a:ea typeface="Montserrat"/>
                <a:cs typeface="Montserrat"/>
                <a:sym typeface="Montserrat"/>
              </a:rPr>
              <a:t>Its speed and clearance from the concave are adjustable depending on crop type and condition. This component is vital for efficient crop processing and minimal grain loss.</a:t>
            </a:r>
          </a:p>
          <a:p>
            <a:pPr algn="l">
              <a:lnSpc>
                <a:spcPts val="3360"/>
              </a:lnSpc>
              <a:spcBef>
                <a:spcPct val="0"/>
              </a:spcBef>
            </a:pPr>
            <a:endParaRPr lang="en-US" sz="2400">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3372018" y="3838926"/>
            <a:ext cx="5532053" cy="7142741"/>
          </a:xfrm>
          <a:custGeom>
            <a:avLst/>
            <a:gdLst/>
            <a:ahLst/>
            <a:cxnLst/>
            <a:rect l="l" t="t" r="r" b="b"/>
            <a:pathLst>
              <a:path w="5532053" h="7142741">
                <a:moveTo>
                  <a:pt x="0" y="0"/>
                </a:moveTo>
                <a:lnTo>
                  <a:pt x="5532054" y="0"/>
                </a:lnTo>
                <a:lnTo>
                  <a:pt x="5532054"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264336" y="806544"/>
            <a:ext cx="9759327"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and Applications</a:t>
            </a:r>
          </a:p>
        </p:txBody>
      </p:sp>
      <p:sp>
        <p:nvSpPr>
          <p:cNvPr id="5" name="TextBox 5"/>
          <p:cNvSpPr txBox="1"/>
          <p:nvPr/>
        </p:nvSpPr>
        <p:spPr>
          <a:xfrm>
            <a:off x="1840870" y="2517744"/>
            <a:ext cx="14606260" cy="665035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Montserrat"/>
                <a:ea typeface="Montserrat"/>
                <a:cs typeface="Montserrat"/>
                <a:sym typeface="Montserrat"/>
              </a:rPr>
              <a:t>The threshing cylinder is used to separate grain kernels from the crop material through mechanical impact and friction. It is essential for ensuring clean grain separation, minimizing grain breakage, and reducing the workload on subsequent cleaning units. Its performance directly affects the quality and yield of the harvest. The design and speed must be optimized for different crops such as wheat, rice, or maize.</a:t>
            </a:r>
          </a:p>
          <a:p>
            <a:pPr algn="ctr">
              <a:lnSpc>
                <a:spcPts val="3499"/>
              </a:lnSpc>
              <a:spcBef>
                <a:spcPct val="0"/>
              </a:spcBef>
            </a:pPr>
            <a:endParaRPr lang="en-US" sz="2599">
              <a:solidFill>
                <a:srgbClr val="000000"/>
              </a:solidFill>
              <a:latin typeface="Montserrat"/>
              <a:ea typeface="Montserrat"/>
              <a:cs typeface="Montserrat"/>
              <a:sym typeface="Montserrat"/>
            </a:endParaRPr>
          </a:p>
          <a:p>
            <a:pPr algn="ctr">
              <a:lnSpc>
                <a:spcPts val="3499"/>
              </a:lnSpc>
              <a:spcBef>
                <a:spcPct val="0"/>
              </a:spcBef>
            </a:pPr>
            <a:r>
              <a:rPr lang="en-US" sz="2499" i="1" u="sng">
                <a:solidFill>
                  <a:srgbClr val="000000"/>
                </a:solidFill>
                <a:latin typeface="Montserrat Italics"/>
                <a:ea typeface="Montserrat Italics"/>
                <a:cs typeface="Montserrat Italics"/>
                <a:sym typeface="Montserrat Italics"/>
              </a:rPr>
              <a:t>Working of the threshing cylinder</a:t>
            </a:r>
            <a:r>
              <a:rPr lang="en-US" sz="2499">
                <a:solidFill>
                  <a:srgbClr val="000000"/>
                </a:solidFill>
                <a:latin typeface="Montserrat"/>
                <a:ea typeface="Montserrat"/>
                <a:cs typeface="Montserrat"/>
                <a:sym typeface="Montserrat"/>
              </a:rPr>
              <a:t> :</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Crop is fed between the rotating cylinder and the fixed concave.</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Rasp bars on the cylinder strike and rub the crop to dislodge the grain.</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Grain falls through the openings in the concave while straw moves forward.</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Speed of the cylinder and concave clearance are adjusted to crop type and condition.</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Heavy-duty bearings and a drive mechanism ensure smooth rotation and handling of load.</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Threshed material is then directed to cleaning sieves for further processing.</a:t>
            </a:r>
          </a:p>
          <a:p>
            <a:pPr algn="ctr">
              <a:lnSpc>
                <a:spcPts val="3499"/>
              </a:lnSpc>
              <a:spcBef>
                <a:spcPct val="0"/>
              </a:spcBef>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6087694" y="6535206"/>
            <a:ext cx="2905764" cy="3751794"/>
          </a:xfrm>
          <a:custGeom>
            <a:avLst/>
            <a:gdLst/>
            <a:ahLst/>
            <a:cxnLst/>
            <a:rect l="l" t="t" r="r" b="b"/>
            <a:pathLst>
              <a:path w="2905764" h="3751794">
                <a:moveTo>
                  <a:pt x="0" y="0"/>
                </a:moveTo>
                <a:lnTo>
                  <a:pt x="2905764" y="0"/>
                </a:lnTo>
                <a:lnTo>
                  <a:pt x="2905764" y="3751794"/>
                </a:lnTo>
                <a:lnTo>
                  <a:pt x="0" y="3751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0824" y="0"/>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432247" y="2423130"/>
            <a:ext cx="7108329" cy="5182782"/>
          </a:xfrm>
          <a:custGeom>
            <a:avLst/>
            <a:gdLst/>
            <a:ahLst/>
            <a:cxnLst/>
            <a:rect l="l" t="t" r="r" b="b"/>
            <a:pathLst>
              <a:path w="7108329" h="5182782">
                <a:moveTo>
                  <a:pt x="0" y="0"/>
                </a:moveTo>
                <a:lnTo>
                  <a:pt x="7108329" y="0"/>
                </a:lnTo>
                <a:lnTo>
                  <a:pt x="7108329" y="5182781"/>
                </a:lnTo>
                <a:lnTo>
                  <a:pt x="0" y="5182781"/>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3798902" y="863293"/>
            <a:ext cx="10690196" cy="890047"/>
          </a:xfrm>
          <a:prstGeom prst="rect">
            <a:avLst/>
          </a:prstGeom>
        </p:spPr>
        <p:txBody>
          <a:bodyPr lIns="0" tIns="0" rIns="0" bIns="0" rtlCol="0" anchor="t">
            <a:spAutoFit/>
          </a:bodyPr>
          <a:lstStyle/>
          <a:p>
            <a:pPr algn="ctr">
              <a:lnSpc>
                <a:spcPts val="7213"/>
              </a:lnSpc>
            </a:pPr>
            <a:r>
              <a:rPr lang="en-US" sz="5152" b="1" u="sng">
                <a:solidFill>
                  <a:srgbClr val="000000"/>
                </a:solidFill>
                <a:latin typeface="Montserrat Bold"/>
                <a:ea typeface="Montserrat Bold"/>
                <a:cs typeface="Montserrat Bold"/>
                <a:sym typeface="Montserrat Bold"/>
              </a:rPr>
              <a:t>Large cleaning shoe area</a:t>
            </a:r>
          </a:p>
        </p:txBody>
      </p:sp>
      <p:grpSp>
        <p:nvGrpSpPr>
          <p:cNvPr id="6" name="Group 6"/>
          <p:cNvGrpSpPr/>
          <p:nvPr/>
        </p:nvGrpSpPr>
        <p:grpSpPr>
          <a:xfrm>
            <a:off x="1028700" y="1909385"/>
            <a:ext cx="8905594" cy="7348915"/>
            <a:chOff x="0" y="0"/>
            <a:chExt cx="11874125" cy="9798554"/>
          </a:xfrm>
        </p:grpSpPr>
        <p:sp>
          <p:nvSpPr>
            <p:cNvPr id="7" name="TextBox 7"/>
            <p:cNvSpPr txBox="1"/>
            <p:nvPr/>
          </p:nvSpPr>
          <p:spPr>
            <a:xfrm>
              <a:off x="0" y="-38100"/>
              <a:ext cx="11874125" cy="4627033"/>
            </a:xfrm>
            <a:prstGeom prst="rect">
              <a:avLst/>
            </a:prstGeom>
          </p:spPr>
          <p:txBody>
            <a:bodyPr lIns="0" tIns="0" rIns="0" bIns="0" rtlCol="0" anchor="t">
              <a:spAutoFit/>
            </a:bodyPr>
            <a:lstStyle/>
            <a:p>
              <a:pPr algn="l">
                <a:lnSpc>
                  <a:spcPts val="3499"/>
                </a:lnSpc>
              </a:pPr>
              <a:endParaRPr/>
            </a:p>
            <a:p>
              <a:pPr algn="l">
                <a:lnSpc>
                  <a:spcPts val="3499"/>
                </a:lnSpc>
              </a:pPr>
              <a:r>
                <a:rPr lang="en-US" sz="2499">
                  <a:solidFill>
                    <a:srgbClr val="000000"/>
                  </a:solidFill>
                  <a:latin typeface="Montserrat"/>
                  <a:ea typeface="Montserrat"/>
                  <a:cs typeface="Montserrat"/>
                  <a:sym typeface="Montserrat"/>
                </a:rPr>
                <a:t>The cleaning operation is accomplished in the following ways: </a:t>
              </a:r>
            </a:p>
            <a:p>
              <a:pPr algn="l">
                <a:lnSpc>
                  <a:spcPts val="3499"/>
                </a:lnSpc>
              </a:pPr>
              <a:r>
                <a:rPr lang="en-US" sz="2499">
                  <a:solidFill>
                    <a:srgbClr val="000000"/>
                  </a:solidFill>
                  <a:latin typeface="Montserrat"/>
                  <a:ea typeface="Montserrat"/>
                  <a:cs typeface="Montserrat"/>
                  <a:sym typeface="Montserrat"/>
                </a:rPr>
                <a:t>a) By screening out the larger particles with chaffer and sieves</a:t>
              </a:r>
            </a:p>
            <a:p>
              <a:pPr algn="l">
                <a:lnSpc>
                  <a:spcPts val="3499"/>
                </a:lnSpc>
              </a:pPr>
              <a:r>
                <a:rPr lang="en-US" sz="2499">
                  <a:solidFill>
                    <a:srgbClr val="000000"/>
                  </a:solidFill>
                  <a:latin typeface="Montserrat"/>
                  <a:ea typeface="Montserrat"/>
                  <a:cs typeface="Montserrat"/>
                  <a:sym typeface="Montserrat"/>
                </a:rPr>
                <a:t>b) By blowing out the lighter particles with a fan blast </a:t>
              </a:r>
            </a:p>
            <a:p>
              <a:pPr algn="l">
                <a:lnSpc>
                  <a:spcPts val="3499"/>
                </a:lnSpc>
              </a:pPr>
              <a:r>
                <a:rPr lang="en-US" sz="2499">
                  <a:solidFill>
                    <a:srgbClr val="000000"/>
                  </a:solidFill>
                  <a:latin typeface="Montserrat"/>
                  <a:ea typeface="Montserrat"/>
                  <a:cs typeface="Montserrat"/>
                  <a:sym typeface="Montserrat"/>
                </a:rPr>
                <a:t>c) By screening out the smaller particles in a re-cleaner. </a:t>
              </a:r>
            </a:p>
            <a:p>
              <a:pPr algn="l">
                <a:lnSpc>
                  <a:spcPts val="3499"/>
                </a:lnSpc>
              </a:pPr>
              <a:endParaRPr lang="en-US" sz="2499">
                <a:solidFill>
                  <a:srgbClr val="000000"/>
                </a:solidFill>
                <a:latin typeface="Montserrat"/>
                <a:ea typeface="Montserrat"/>
                <a:cs typeface="Montserrat"/>
                <a:sym typeface="Montserrat"/>
              </a:endParaRPr>
            </a:p>
          </p:txBody>
        </p:sp>
        <p:sp>
          <p:nvSpPr>
            <p:cNvPr id="8" name="TextBox 8"/>
            <p:cNvSpPr txBox="1"/>
            <p:nvPr/>
          </p:nvSpPr>
          <p:spPr>
            <a:xfrm>
              <a:off x="0" y="4577817"/>
              <a:ext cx="11874125" cy="5220737"/>
            </a:xfrm>
            <a:prstGeom prst="rect">
              <a:avLst/>
            </a:prstGeom>
          </p:spPr>
          <p:txBody>
            <a:bodyPr lIns="0" tIns="0" rIns="0" bIns="0" rtlCol="0" anchor="t">
              <a:spAutoFit/>
            </a:bodyPr>
            <a:lstStyle/>
            <a:p>
              <a:pPr algn="l">
                <a:lnSpc>
                  <a:spcPts val="3500"/>
                </a:lnSpc>
              </a:pPr>
              <a:r>
                <a:rPr lang="en-US" sz="2500">
                  <a:solidFill>
                    <a:srgbClr val="000000"/>
                  </a:solidFill>
                  <a:latin typeface="Montserrat"/>
                  <a:ea typeface="Montserrat"/>
                  <a:cs typeface="Montserrat"/>
                  <a:sym typeface="Montserrat"/>
                </a:rPr>
                <a:t>The cleaning shoe is a critical component of the combine harvester responsible for separating clean grain from chaff and other residues after threshing. It consists of several parts, including the grain pan, chaffers, sieves, all working together to ensure maximum grain recovery with minimal loss.  This process plays a vital role in maintaining grain quality and harvesting efficiency, especially across varying field conditions.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2053" y="7218070"/>
            <a:ext cx="2376886" cy="3068930"/>
          </a:xfrm>
          <a:custGeom>
            <a:avLst/>
            <a:gdLst/>
            <a:ahLst/>
            <a:cxnLst/>
            <a:rect l="l" t="t" r="r" b="b"/>
            <a:pathLst>
              <a:path w="2376886" h="3068930">
                <a:moveTo>
                  <a:pt x="0" y="0"/>
                </a:moveTo>
                <a:lnTo>
                  <a:pt x="2376886" y="0"/>
                </a:lnTo>
                <a:lnTo>
                  <a:pt x="2376886" y="3068930"/>
                </a:lnTo>
                <a:lnTo>
                  <a:pt x="0" y="3068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220070" y="1727368"/>
            <a:ext cx="4879487" cy="3493115"/>
          </a:xfrm>
          <a:custGeom>
            <a:avLst/>
            <a:gdLst/>
            <a:ahLst/>
            <a:cxnLst/>
            <a:rect l="l" t="t" r="r" b="b"/>
            <a:pathLst>
              <a:path w="4879487" h="3493115">
                <a:moveTo>
                  <a:pt x="0" y="0"/>
                </a:moveTo>
                <a:lnTo>
                  <a:pt x="4879487" y="0"/>
                </a:lnTo>
                <a:lnTo>
                  <a:pt x="4879487" y="3493115"/>
                </a:lnTo>
                <a:lnTo>
                  <a:pt x="0" y="3493115"/>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669850" y="1837314"/>
            <a:ext cx="10081156" cy="4041894"/>
          </a:xfrm>
          <a:prstGeom prst="rect">
            <a:avLst/>
          </a:prstGeom>
        </p:spPr>
        <p:txBody>
          <a:bodyPr lIns="0" tIns="0" rIns="0" bIns="0" rtlCol="0" anchor="t">
            <a:spAutoFit/>
          </a:bodyPr>
          <a:lstStyle/>
          <a:p>
            <a:pPr algn="just">
              <a:lnSpc>
                <a:spcPts val="3508"/>
              </a:lnSpc>
            </a:pPr>
            <a:endParaRPr/>
          </a:p>
          <a:p>
            <a:pPr algn="just">
              <a:lnSpc>
                <a:spcPts val="3508"/>
              </a:lnSpc>
            </a:pPr>
            <a:r>
              <a:rPr lang="en-US" sz="2506" b="1">
                <a:solidFill>
                  <a:srgbClr val="000000"/>
                </a:solidFill>
                <a:latin typeface="Montserrat Bold"/>
                <a:ea typeface="Montserrat Bold"/>
                <a:cs typeface="Montserrat Bold"/>
                <a:sym typeface="Montserrat Bold"/>
              </a:rPr>
              <a:t>1. Straw Shaker (Preparation Pan) :</a:t>
            </a:r>
          </a:p>
          <a:p>
            <a:pPr marL="476132" lvl="1" indent="-238066" algn="just">
              <a:lnSpc>
                <a:spcPts val="3087"/>
              </a:lnSpc>
              <a:buFont typeface="Arial"/>
              <a:buChar char="•"/>
            </a:pPr>
            <a:r>
              <a:rPr lang="en-US" sz="2205">
                <a:solidFill>
                  <a:srgbClr val="000000"/>
                </a:solidFill>
                <a:latin typeface="Montserrat"/>
                <a:ea typeface="Montserrat"/>
                <a:cs typeface="Montserrat"/>
                <a:sym typeface="Montserrat"/>
              </a:rPr>
              <a:t>It receives the threshed mix of grain, chaff, and straw from the threshing system.</a:t>
            </a:r>
          </a:p>
          <a:p>
            <a:pPr marL="476129" lvl="1" indent="-238065" algn="just">
              <a:lnSpc>
                <a:spcPts val="3087"/>
              </a:lnSpc>
              <a:buFont typeface="Arial"/>
              <a:buChar char="•"/>
            </a:pPr>
            <a:r>
              <a:rPr lang="en-US" sz="2205">
                <a:solidFill>
                  <a:srgbClr val="000000"/>
                </a:solidFill>
                <a:latin typeface="Montserrat"/>
                <a:ea typeface="Montserrat"/>
                <a:cs typeface="Montserrat"/>
                <a:sym typeface="Montserrat"/>
              </a:rPr>
              <a:t>Vibrates or oscillates to move the material toward the cleaning shoe.</a:t>
            </a:r>
          </a:p>
          <a:p>
            <a:pPr marL="476129" lvl="1" indent="-238065" algn="just">
              <a:lnSpc>
                <a:spcPts val="3087"/>
              </a:lnSpc>
              <a:spcBef>
                <a:spcPct val="0"/>
              </a:spcBef>
              <a:buFont typeface="Arial"/>
              <a:buChar char="•"/>
            </a:pPr>
            <a:r>
              <a:rPr lang="en-US" sz="2205">
                <a:solidFill>
                  <a:srgbClr val="000000"/>
                </a:solidFill>
                <a:latin typeface="Montserrat"/>
                <a:ea typeface="Montserrat"/>
                <a:cs typeface="Montserrat"/>
                <a:sym typeface="Montserrat"/>
              </a:rPr>
              <a:t>Starts separating heavier grains from lighter material via movement.</a:t>
            </a:r>
          </a:p>
          <a:p>
            <a:pPr marL="476129" lvl="1" indent="-238065" algn="just">
              <a:lnSpc>
                <a:spcPts val="3087"/>
              </a:lnSpc>
              <a:spcBef>
                <a:spcPct val="0"/>
              </a:spcBef>
              <a:buFont typeface="Arial"/>
              <a:buChar char="•"/>
            </a:pPr>
            <a:r>
              <a:rPr lang="en-US" sz="2205">
                <a:solidFill>
                  <a:srgbClr val="000000"/>
                </a:solidFill>
                <a:latin typeface="Montserrat"/>
                <a:ea typeface="Montserrat"/>
                <a:cs typeface="Montserrat"/>
                <a:sym typeface="Montserrat"/>
              </a:rPr>
              <a:t>Helps distribute the grain evenly before it reaches the front chaffer.</a:t>
            </a:r>
          </a:p>
          <a:p>
            <a:pPr marL="476129" lvl="1" indent="-238065" algn="just">
              <a:lnSpc>
                <a:spcPts val="3087"/>
              </a:lnSpc>
              <a:spcBef>
                <a:spcPct val="0"/>
              </a:spcBef>
              <a:buFont typeface="Arial"/>
              <a:buChar char="•"/>
            </a:pPr>
            <a:r>
              <a:rPr lang="en-US" sz="2205">
                <a:solidFill>
                  <a:srgbClr val="000000"/>
                </a:solidFill>
                <a:latin typeface="Montserrat"/>
                <a:ea typeface="Montserrat"/>
                <a:cs typeface="Montserrat"/>
                <a:sym typeface="Montserrat"/>
              </a:rPr>
              <a:t>Essential for initial grain separation efficiency.</a:t>
            </a:r>
          </a:p>
          <a:p>
            <a:pPr marL="476129" lvl="1" indent="-238065" algn="just">
              <a:lnSpc>
                <a:spcPts val="3087"/>
              </a:lnSpc>
              <a:spcBef>
                <a:spcPct val="0"/>
              </a:spcBef>
              <a:buFont typeface="Arial"/>
              <a:buChar char="•"/>
            </a:pPr>
            <a:r>
              <a:rPr lang="en-US" sz="2205">
                <a:solidFill>
                  <a:srgbClr val="000000"/>
                </a:solidFill>
                <a:latin typeface="Montserrat"/>
                <a:ea typeface="Montserrat"/>
                <a:cs typeface="Montserrat"/>
                <a:sym typeface="Montserrat"/>
              </a:rPr>
              <a:t>Acts as the first stage of the cleaning process.</a:t>
            </a:r>
          </a:p>
          <a:p>
            <a:pPr algn="just">
              <a:lnSpc>
                <a:spcPts val="3508"/>
              </a:lnSpc>
              <a:spcBef>
                <a:spcPct val="0"/>
              </a:spcBef>
            </a:pPr>
            <a:endParaRPr lang="en-US" sz="2205">
              <a:solidFill>
                <a:srgbClr val="000000"/>
              </a:solidFill>
              <a:latin typeface="Montserrat"/>
              <a:ea typeface="Montserrat"/>
              <a:cs typeface="Montserrat"/>
              <a:sym typeface="Montserrat"/>
            </a:endParaRPr>
          </a:p>
        </p:txBody>
      </p:sp>
      <p:sp>
        <p:nvSpPr>
          <p:cNvPr id="6" name="Freeform 6"/>
          <p:cNvSpPr/>
          <p:nvPr/>
        </p:nvSpPr>
        <p:spPr>
          <a:xfrm>
            <a:off x="11982353" y="5817821"/>
            <a:ext cx="4718713" cy="3440479"/>
          </a:xfrm>
          <a:custGeom>
            <a:avLst/>
            <a:gdLst/>
            <a:ahLst/>
            <a:cxnLst/>
            <a:rect l="l" t="t" r="r" b="b"/>
            <a:pathLst>
              <a:path w="4718713" h="3440479">
                <a:moveTo>
                  <a:pt x="0" y="0"/>
                </a:moveTo>
                <a:lnTo>
                  <a:pt x="4718713" y="0"/>
                </a:lnTo>
                <a:lnTo>
                  <a:pt x="4718713" y="3440479"/>
                </a:lnTo>
                <a:lnTo>
                  <a:pt x="0" y="3440479"/>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669850" y="6476473"/>
            <a:ext cx="9748019" cy="2733674"/>
          </a:xfrm>
          <a:prstGeom prst="rect">
            <a:avLst/>
          </a:prstGeom>
        </p:spPr>
        <p:txBody>
          <a:bodyPr lIns="0" tIns="0" rIns="0" bIns="0" rtlCol="0" anchor="t">
            <a:spAutoFit/>
          </a:bodyPr>
          <a:lstStyle/>
          <a:p>
            <a:pPr algn="l">
              <a:lnSpc>
                <a:spcPts val="3500"/>
              </a:lnSpc>
            </a:pPr>
            <a:r>
              <a:rPr lang="en-US" sz="2500" b="1">
                <a:solidFill>
                  <a:srgbClr val="000000"/>
                </a:solidFill>
                <a:latin typeface="Montserrat Bold"/>
                <a:ea typeface="Montserrat Bold"/>
                <a:cs typeface="Montserrat Bold"/>
                <a:sym typeface="Montserrat Bold"/>
              </a:rPr>
              <a:t>2. Sieve :</a:t>
            </a:r>
          </a:p>
          <a:p>
            <a:pPr marL="474992" lvl="1" indent="-237496" algn="l">
              <a:lnSpc>
                <a:spcPts val="3080"/>
              </a:lnSpc>
              <a:buFont typeface="Arial"/>
              <a:buChar char="•"/>
            </a:pPr>
            <a:r>
              <a:rPr lang="en-US" sz="2200">
                <a:solidFill>
                  <a:srgbClr val="000000"/>
                </a:solidFill>
                <a:latin typeface="Montserrat"/>
                <a:ea typeface="Montserrat"/>
                <a:cs typeface="Montserrat"/>
                <a:sym typeface="Montserrat"/>
              </a:rPr>
              <a:t>The next stage after the front chaffer, it handles a cleaner mixture.</a:t>
            </a:r>
          </a:p>
          <a:p>
            <a:pPr marL="474992" lvl="1" indent="-237496" algn="l">
              <a:lnSpc>
                <a:spcPts val="3080"/>
              </a:lnSpc>
              <a:buFont typeface="Arial"/>
              <a:buChar char="•"/>
            </a:pPr>
            <a:r>
              <a:rPr lang="en-US" sz="2200">
                <a:solidFill>
                  <a:srgbClr val="000000"/>
                </a:solidFill>
                <a:latin typeface="Montserrat"/>
                <a:ea typeface="Montserrat"/>
                <a:cs typeface="Montserrat"/>
                <a:sym typeface="Montserrat"/>
              </a:rPr>
              <a:t>Separates grain from larger chaff and straw particles.</a:t>
            </a:r>
          </a:p>
          <a:p>
            <a:pPr marL="474992" lvl="1" indent="-237496" algn="l">
              <a:lnSpc>
                <a:spcPts val="3080"/>
              </a:lnSpc>
              <a:buFont typeface="Arial"/>
              <a:buChar char="•"/>
            </a:pPr>
            <a:r>
              <a:rPr lang="en-US" sz="2200">
                <a:solidFill>
                  <a:srgbClr val="000000"/>
                </a:solidFill>
                <a:latin typeface="Montserrat"/>
                <a:ea typeface="Montserrat"/>
                <a:cs typeface="Montserrat"/>
                <a:sym typeface="Montserrat"/>
              </a:rPr>
              <a:t>Works with airflow from a fan to blow lighter material away.</a:t>
            </a:r>
          </a:p>
          <a:p>
            <a:pPr marL="474992" lvl="1" indent="-237496" algn="l">
              <a:lnSpc>
                <a:spcPts val="3080"/>
              </a:lnSpc>
              <a:buFont typeface="Arial"/>
              <a:buChar char="•"/>
            </a:pPr>
            <a:r>
              <a:rPr lang="en-US" sz="2200">
                <a:solidFill>
                  <a:srgbClr val="000000"/>
                </a:solidFill>
                <a:latin typeface="Montserrat"/>
                <a:ea typeface="Montserrat"/>
                <a:cs typeface="Montserrat"/>
                <a:sym typeface="Montserrat"/>
              </a:rPr>
              <a:t>Adjustable openings allow control of cleaning efficiency.</a:t>
            </a:r>
          </a:p>
          <a:p>
            <a:pPr marL="474992" lvl="1" indent="-237496" algn="l">
              <a:lnSpc>
                <a:spcPts val="3080"/>
              </a:lnSpc>
              <a:buFont typeface="Arial"/>
              <a:buChar char="•"/>
            </a:pPr>
            <a:r>
              <a:rPr lang="en-US" sz="2200">
                <a:solidFill>
                  <a:srgbClr val="000000"/>
                </a:solidFill>
                <a:latin typeface="Montserrat"/>
                <a:ea typeface="Montserrat"/>
                <a:cs typeface="Montserrat"/>
                <a:sym typeface="Montserrat"/>
              </a:rPr>
              <a:t>Vibrates to move material toward the rear.</a:t>
            </a:r>
          </a:p>
          <a:p>
            <a:pPr algn="l">
              <a:lnSpc>
                <a:spcPts val="2800"/>
              </a:lnSpc>
            </a:pPr>
            <a:endParaRPr lang="en-US" sz="2200">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37245" y="4542351"/>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7984955" y="530123"/>
            <a:ext cx="2318089" cy="830581"/>
          </a:xfrm>
          <a:prstGeom prst="rect">
            <a:avLst/>
          </a:prstGeom>
        </p:spPr>
        <p:txBody>
          <a:bodyPr lIns="0" tIns="0" rIns="0" bIns="0" rtlCol="0" anchor="t">
            <a:spAutoFit/>
          </a:bodyPr>
          <a:lstStyle/>
          <a:p>
            <a:pPr algn="ctr">
              <a:lnSpc>
                <a:spcPts val="6299"/>
              </a:lnSpc>
              <a:spcBef>
                <a:spcPct val="0"/>
              </a:spcBef>
            </a:pPr>
            <a:r>
              <a:rPr lang="en-US" sz="4499" b="1" u="sng">
                <a:solidFill>
                  <a:srgbClr val="000000"/>
                </a:solidFill>
                <a:latin typeface="Helvetica World Bold"/>
                <a:ea typeface="Helvetica World Bold"/>
                <a:cs typeface="Helvetica World Bold"/>
                <a:sym typeface="Helvetica World Bold"/>
              </a:rPr>
              <a:t>INDEX</a:t>
            </a:r>
          </a:p>
        </p:txBody>
      </p:sp>
      <p:sp>
        <p:nvSpPr>
          <p:cNvPr id="5" name="TextBox 5"/>
          <p:cNvSpPr txBox="1"/>
          <p:nvPr/>
        </p:nvSpPr>
        <p:spPr>
          <a:xfrm>
            <a:off x="2374868" y="2106813"/>
            <a:ext cx="7352904" cy="6716932"/>
          </a:xfrm>
          <a:prstGeom prst="rect">
            <a:avLst/>
          </a:prstGeom>
        </p:spPr>
        <p:txBody>
          <a:bodyPr lIns="0" tIns="0" rIns="0" bIns="0" rtlCol="0" anchor="t">
            <a:spAutoFit/>
          </a:bodyPr>
          <a:lstStyle/>
          <a:p>
            <a:pPr marL="583861" lvl="1" indent="-291931" algn="l">
              <a:lnSpc>
                <a:spcPts val="3786"/>
              </a:lnSpc>
              <a:buAutoNum type="arabicPeriod"/>
            </a:pPr>
            <a:r>
              <a:rPr lang="en-US" sz="2704" b="1">
                <a:solidFill>
                  <a:srgbClr val="000000"/>
                </a:solidFill>
                <a:latin typeface="Canva Sans Bold"/>
                <a:ea typeface="Canva Sans Bold"/>
                <a:cs typeface="Canva Sans Bold"/>
                <a:sym typeface="Canva Sans Bold"/>
              </a:rPr>
              <a:t>Introduction of Combined harvester</a:t>
            </a:r>
          </a:p>
          <a:p>
            <a:pPr marL="583861" lvl="1" indent="-291931" algn="l">
              <a:lnSpc>
                <a:spcPts val="3786"/>
              </a:lnSpc>
              <a:buAutoNum type="arabicPeriod"/>
            </a:pPr>
            <a:r>
              <a:rPr lang="en-US" sz="2704" b="1">
                <a:solidFill>
                  <a:srgbClr val="000000"/>
                </a:solidFill>
                <a:latin typeface="Canva Sans Bold"/>
                <a:ea typeface="Canva Sans Bold"/>
                <a:cs typeface="Canva Sans Bold"/>
                <a:sym typeface="Canva Sans Bold"/>
              </a:rPr>
              <a:t>Assembled Product</a:t>
            </a:r>
          </a:p>
          <a:p>
            <a:pPr marL="583861" lvl="1" indent="-291931" algn="l">
              <a:lnSpc>
                <a:spcPts val="3786"/>
              </a:lnSpc>
              <a:buAutoNum type="arabicPeriod"/>
            </a:pPr>
            <a:r>
              <a:rPr lang="en-US" sz="2704" b="1">
                <a:solidFill>
                  <a:srgbClr val="000000"/>
                </a:solidFill>
                <a:latin typeface="Canva Sans Bold"/>
                <a:ea typeface="Canva Sans Bold"/>
                <a:cs typeface="Canva Sans Bold"/>
                <a:sym typeface="Canva Sans Bold"/>
              </a:rPr>
              <a:t>Working Demonstration of the harvestor</a:t>
            </a:r>
          </a:p>
          <a:p>
            <a:pPr marL="583861" lvl="1" indent="-291931" algn="l">
              <a:lnSpc>
                <a:spcPts val="3786"/>
              </a:lnSpc>
              <a:spcBef>
                <a:spcPct val="0"/>
              </a:spcBef>
              <a:buAutoNum type="arabicPeriod"/>
            </a:pPr>
            <a:r>
              <a:rPr lang="en-US" sz="2704" b="1">
                <a:solidFill>
                  <a:srgbClr val="000000"/>
                </a:solidFill>
                <a:latin typeface="Canva Sans Bold"/>
                <a:ea typeface="Canva Sans Bold"/>
                <a:cs typeface="Canva Sans Bold"/>
                <a:sym typeface="Canva Sans Bold"/>
              </a:rPr>
              <a:t>Wing Support Frame</a:t>
            </a:r>
          </a:p>
          <a:p>
            <a:pPr marL="542491" lvl="1" indent="-271245" algn="just">
              <a:lnSpc>
                <a:spcPts val="3517"/>
              </a:lnSpc>
              <a:buFont typeface="Arial"/>
              <a:buChar char="•"/>
            </a:pPr>
            <a:r>
              <a:rPr lang="en-US" sz="2512" i="1">
                <a:solidFill>
                  <a:srgbClr val="000000"/>
                </a:solidFill>
                <a:latin typeface="Canva Sans Italics"/>
                <a:ea typeface="Canva Sans Italics"/>
                <a:cs typeface="Canva Sans Italics"/>
                <a:sym typeface="Canva Sans Italics"/>
              </a:rPr>
              <a:t>Introduction</a:t>
            </a:r>
          </a:p>
          <a:p>
            <a:pPr marL="542491" lvl="1" indent="-271245" algn="just">
              <a:lnSpc>
                <a:spcPts val="3517"/>
              </a:lnSpc>
              <a:buFont typeface="Arial"/>
              <a:buChar char="•"/>
            </a:pPr>
            <a:r>
              <a:rPr lang="en-US" sz="2512" i="1">
                <a:solidFill>
                  <a:srgbClr val="000000"/>
                </a:solidFill>
                <a:latin typeface="Canva Sans Italics"/>
                <a:ea typeface="Canva Sans Italics"/>
                <a:cs typeface="Canva Sans Italics"/>
                <a:sym typeface="Canva Sans Italics"/>
              </a:rPr>
              <a:t>Working and it’s Applications</a:t>
            </a:r>
          </a:p>
          <a:p>
            <a:pPr marL="583861" lvl="1" indent="-291931" algn="just">
              <a:lnSpc>
                <a:spcPts val="3786"/>
              </a:lnSpc>
              <a:buAutoNum type="arabicPeriod"/>
            </a:pPr>
            <a:r>
              <a:rPr lang="en-US" sz="2704" b="1">
                <a:solidFill>
                  <a:srgbClr val="000000"/>
                </a:solidFill>
                <a:latin typeface="Canva Sans Bold"/>
                <a:ea typeface="Canva Sans Bold"/>
                <a:cs typeface="Canva Sans Bold"/>
                <a:sym typeface="Canva Sans Bold"/>
              </a:rPr>
              <a:t>Auger and Reel</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Introduction</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Working and it’s Applications</a:t>
            </a:r>
          </a:p>
          <a:p>
            <a:pPr marL="583861" lvl="1" indent="-291931" algn="just">
              <a:lnSpc>
                <a:spcPts val="3786"/>
              </a:lnSpc>
              <a:buAutoNum type="arabicPeriod"/>
            </a:pPr>
            <a:r>
              <a:rPr lang="en-US" sz="2704" b="1">
                <a:solidFill>
                  <a:srgbClr val="000000"/>
                </a:solidFill>
                <a:latin typeface="Canva Sans Bold"/>
                <a:ea typeface="Canva Sans Bold"/>
                <a:cs typeface="Canva Sans Bold"/>
                <a:sym typeface="Canva Sans Bold"/>
              </a:rPr>
              <a:t>Cutter Bar</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Introduction</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Working and it’s Applications</a:t>
            </a:r>
          </a:p>
          <a:p>
            <a:pPr marL="583861" lvl="1" indent="-291931" algn="just">
              <a:lnSpc>
                <a:spcPts val="3786"/>
              </a:lnSpc>
              <a:buAutoNum type="arabicPeriod"/>
            </a:pPr>
            <a:r>
              <a:rPr lang="en-US" sz="2704" b="1">
                <a:solidFill>
                  <a:srgbClr val="000000"/>
                </a:solidFill>
                <a:latin typeface="Canva Sans Bold"/>
                <a:ea typeface="Canva Sans Bold"/>
                <a:cs typeface="Canva Sans Bold"/>
                <a:sym typeface="Canva Sans Bold"/>
              </a:rPr>
              <a:t>Conveyor Belt</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Introduction</a:t>
            </a:r>
          </a:p>
          <a:p>
            <a:pPr marL="518903" lvl="1" indent="-259452" algn="just">
              <a:lnSpc>
                <a:spcPts val="3364"/>
              </a:lnSpc>
              <a:buFont typeface="Arial"/>
              <a:buChar char="•"/>
            </a:pPr>
            <a:r>
              <a:rPr lang="en-US" sz="2403" i="1">
                <a:solidFill>
                  <a:srgbClr val="000000"/>
                </a:solidFill>
                <a:latin typeface="Canva Sans Italics"/>
                <a:ea typeface="Canva Sans Italics"/>
                <a:cs typeface="Canva Sans Italics"/>
                <a:sym typeface="Canva Sans Italics"/>
              </a:rPr>
              <a:t>Working and it’s Applications</a:t>
            </a:r>
          </a:p>
        </p:txBody>
      </p:sp>
      <p:sp>
        <p:nvSpPr>
          <p:cNvPr id="6" name="TextBox 6"/>
          <p:cNvSpPr txBox="1"/>
          <p:nvPr/>
        </p:nvSpPr>
        <p:spPr>
          <a:xfrm>
            <a:off x="10273571" y="2106813"/>
            <a:ext cx="5839174" cy="6433657"/>
          </a:xfrm>
          <a:prstGeom prst="rect">
            <a:avLst/>
          </a:prstGeom>
        </p:spPr>
        <p:txBody>
          <a:bodyPr lIns="0" tIns="0" rIns="0" bIns="0" rtlCol="0" anchor="t">
            <a:spAutoFit/>
          </a:bodyPr>
          <a:lstStyle/>
          <a:p>
            <a:pPr algn="l">
              <a:lnSpc>
                <a:spcPts val="3641"/>
              </a:lnSpc>
            </a:pPr>
            <a:r>
              <a:rPr lang="en-US" sz="2601">
                <a:solidFill>
                  <a:srgbClr val="000000"/>
                </a:solidFill>
                <a:latin typeface="Canva Sans"/>
                <a:ea typeface="Canva Sans"/>
                <a:cs typeface="Canva Sans"/>
                <a:sym typeface="Canva Sans"/>
              </a:rPr>
              <a:t>8</a:t>
            </a:r>
            <a:r>
              <a:rPr lang="en-US" sz="2601" b="1">
                <a:solidFill>
                  <a:srgbClr val="000000"/>
                </a:solidFill>
                <a:latin typeface="Canva Sans Bold"/>
                <a:ea typeface="Canva Sans Bold"/>
                <a:cs typeface="Canva Sans Bold"/>
                <a:sym typeface="Canva Sans Bold"/>
              </a:rPr>
              <a:t>. Threshing Cylinder</a:t>
            </a:r>
          </a:p>
          <a:p>
            <a:pPr marL="541910" lvl="1" indent="-270955" algn="l">
              <a:lnSpc>
                <a:spcPts val="3514"/>
              </a:lnSpc>
              <a:buFont typeface="Arial"/>
              <a:buChar char="•"/>
            </a:pPr>
            <a:r>
              <a:rPr lang="en-US" sz="2510" i="1">
                <a:solidFill>
                  <a:srgbClr val="000000"/>
                </a:solidFill>
                <a:latin typeface="Canva Sans Italics"/>
                <a:ea typeface="Canva Sans Italics"/>
                <a:cs typeface="Canva Sans Italics"/>
                <a:sym typeface="Canva Sans Italics"/>
              </a:rPr>
              <a:t>Introduction</a:t>
            </a:r>
          </a:p>
          <a:p>
            <a:pPr marL="541910" lvl="1" indent="-270955" algn="l">
              <a:lnSpc>
                <a:spcPts val="3514"/>
              </a:lnSpc>
              <a:buFont typeface="Arial"/>
              <a:buChar char="•"/>
            </a:pPr>
            <a:r>
              <a:rPr lang="en-US" sz="2510" i="1">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9. </a:t>
            </a:r>
            <a:r>
              <a:rPr lang="en-US" sz="2601" b="1">
                <a:solidFill>
                  <a:srgbClr val="000000"/>
                </a:solidFill>
                <a:latin typeface="Canva Sans Bold"/>
                <a:ea typeface="Canva Sans Bold"/>
                <a:cs typeface="Canva Sans Bold"/>
                <a:sym typeface="Canva Sans Bold"/>
              </a:rPr>
              <a:t>Large Cleaning Shoe Area</a:t>
            </a:r>
          </a:p>
          <a:p>
            <a:pPr marL="499103" lvl="1" indent="-249552" algn="just">
              <a:lnSpc>
                <a:spcPts val="3236"/>
              </a:lnSpc>
              <a:buFont typeface="Arial"/>
              <a:buChar char="•"/>
            </a:pPr>
            <a:r>
              <a:rPr lang="en-US" sz="2311" i="1">
                <a:solidFill>
                  <a:srgbClr val="000000"/>
                </a:solidFill>
                <a:latin typeface="Canva Sans Italics"/>
                <a:ea typeface="Canva Sans Italics"/>
                <a:cs typeface="Canva Sans Italics"/>
                <a:sym typeface="Canva Sans Italics"/>
              </a:rPr>
              <a:t>Introduction</a:t>
            </a:r>
          </a:p>
          <a:p>
            <a:pPr marL="499103" lvl="1" indent="-249552" algn="just">
              <a:lnSpc>
                <a:spcPts val="3236"/>
              </a:lnSpc>
              <a:buFont typeface="Arial"/>
              <a:buChar char="•"/>
            </a:pPr>
            <a:r>
              <a:rPr lang="en-US" sz="2311" i="1">
                <a:solidFill>
                  <a:srgbClr val="000000"/>
                </a:solidFill>
                <a:latin typeface="Canva Sans Italics"/>
                <a:ea typeface="Canva Sans Italics"/>
                <a:cs typeface="Canva Sans Italics"/>
                <a:sym typeface="Canva Sans Italics"/>
              </a:rPr>
              <a:t>Description of Parts</a:t>
            </a:r>
          </a:p>
          <a:p>
            <a:pPr algn="l">
              <a:lnSpc>
                <a:spcPts val="3641"/>
              </a:lnSpc>
            </a:pPr>
            <a:r>
              <a:rPr lang="en-US" sz="2601">
                <a:solidFill>
                  <a:srgbClr val="000000"/>
                </a:solidFill>
                <a:latin typeface="Canva Sans"/>
                <a:ea typeface="Canva Sans"/>
                <a:cs typeface="Canva Sans"/>
                <a:sym typeface="Canva Sans"/>
              </a:rPr>
              <a:t>10. </a:t>
            </a:r>
            <a:r>
              <a:rPr lang="en-US" sz="2601" b="1">
                <a:solidFill>
                  <a:srgbClr val="000000"/>
                </a:solidFill>
                <a:latin typeface="Canva Sans Bold"/>
                <a:ea typeface="Canva Sans Bold"/>
                <a:cs typeface="Canva Sans Bold"/>
                <a:sym typeface="Canva Sans Bold"/>
              </a:rPr>
              <a:t>Spreader</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Introduction</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11. </a:t>
            </a:r>
            <a:r>
              <a:rPr lang="en-US" sz="2601" b="1">
                <a:solidFill>
                  <a:srgbClr val="000000"/>
                </a:solidFill>
                <a:latin typeface="Canva Sans Bold"/>
                <a:ea typeface="Canva Sans Bold"/>
                <a:cs typeface="Canva Sans Bold"/>
                <a:sym typeface="Canva Sans Bold"/>
              </a:rPr>
              <a:t>Grain Separators</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Introduction</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Working and it’s Applications</a:t>
            </a:r>
          </a:p>
          <a:p>
            <a:pPr algn="l">
              <a:lnSpc>
                <a:spcPts val="3641"/>
              </a:lnSpc>
            </a:pPr>
            <a:r>
              <a:rPr lang="en-US" sz="2601">
                <a:solidFill>
                  <a:srgbClr val="000000"/>
                </a:solidFill>
                <a:latin typeface="Canva Sans"/>
                <a:ea typeface="Canva Sans"/>
                <a:cs typeface="Canva Sans"/>
                <a:sym typeface="Canva Sans"/>
              </a:rPr>
              <a:t>12. </a:t>
            </a:r>
            <a:r>
              <a:rPr lang="en-US" sz="2601" b="1">
                <a:solidFill>
                  <a:srgbClr val="000000"/>
                </a:solidFill>
                <a:latin typeface="Canva Sans Bold"/>
                <a:ea typeface="Canva Sans Bold"/>
                <a:cs typeface="Canva Sans Bold"/>
                <a:sym typeface="Canva Sans Bold"/>
              </a:rPr>
              <a:t>Grain Separator Frame</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Introduction</a:t>
            </a:r>
          </a:p>
          <a:p>
            <a:pPr marL="499103" lvl="1" indent="-249552" algn="l">
              <a:lnSpc>
                <a:spcPts val="3236"/>
              </a:lnSpc>
              <a:buFont typeface="Arial"/>
              <a:buChar char="•"/>
            </a:pPr>
            <a:r>
              <a:rPr lang="en-US" sz="2311" i="1">
                <a:solidFill>
                  <a:srgbClr val="000000"/>
                </a:solidFill>
                <a:latin typeface="Canva Sans Italics"/>
                <a:ea typeface="Canva Sans Italics"/>
                <a:cs typeface="Canva Sans Italics"/>
                <a:sym typeface="Canva Sans Italics"/>
              </a:rPr>
              <a:t>Working and it’s Applications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70229" y="7810859"/>
            <a:ext cx="1917771" cy="2476141"/>
          </a:xfrm>
          <a:custGeom>
            <a:avLst/>
            <a:gdLst/>
            <a:ahLst/>
            <a:cxnLst/>
            <a:rect l="l" t="t" r="r" b="b"/>
            <a:pathLst>
              <a:path w="1917771" h="2476141">
                <a:moveTo>
                  <a:pt x="0" y="0"/>
                </a:moveTo>
                <a:lnTo>
                  <a:pt x="1917771" y="0"/>
                </a:lnTo>
                <a:lnTo>
                  <a:pt x="1917771" y="2476141"/>
                </a:lnTo>
                <a:lnTo>
                  <a:pt x="0" y="2476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323399" y="3334193"/>
            <a:ext cx="4714007" cy="4145801"/>
          </a:xfrm>
          <a:custGeom>
            <a:avLst/>
            <a:gdLst/>
            <a:ahLst/>
            <a:cxnLst/>
            <a:rect l="l" t="t" r="r" b="b"/>
            <a:pathLst>
              <a:path w="4714007" h="4145801">
                <a:moveTo>
                  <a:pt x="0" y="0"/>
                </a:moveTo>
                <a:lnTo>
                  <a:pt x="4714007" y="0"/>
                </a:lnTo>
                <a:lnTo>
                  <a:pt x="4714007" y="4145801"/>
                </a:lnTo>
                <a:lnTo>
                  <a:pt x="0" y="4145801"/>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9525293" y="2730806"/>
            <a:ext cx="9525" cy="762000"/>
          </a:xfrm>
          <a:prstGeom prst="rect">
            <a:avLst/>
          </a:prstGeom>
        </p:spPr>
        <p:txBody>
          <a:bodyPr lIns="0" tIns="0" rIns="0" bIns="0" rtlCol="0" anchor="t">
            <a:spAutoFit/>
          </a:bodyPr>
          <a:lstStyle/>
          <a:p>
            <a:pPr algn="ctr">
              <a:lnSpc>
                <a:spcPts val="6299"/>
              </a:lnSpc>
              <a:spcBef>
                <a:spcPct val="0"/>
              </a:spcBef>
            </a:pPr>
            <a:endParaRPr/>
          </a:p>
        </p:txBody>
      </p:sp>
      <p:sp>
        <p:nvSpPr>
          <p:cNvPr id="6" name="TextBox 6"/>
          <p:cNvSpPr txBox="1"/>
          <p:nvPr/>
        </p:nvSpPr>
        <p:spPr>
          <a:xfrm>
            <a:off x="1028700" y="3723074"/>
            <a:ext cx="10615904" cy="3329939"/>
          </a:xfrm>
          <a:prstGeom prst="rect">
            <a:avLst/>
          </a:prstGeom>
        </p:spPr>
        <p:txBody>
          <a:bodyPr lIns="0" tIns="0" rIns="0" bIns="0" rtlCol="0" anchor="t">
            <a:spAutoFit/>
          </a:bodyPr>
          <a:lstStyle/>
          <a:p>
            <a:pPr algn="just">
              <a:lnSpc>
                <a:spcPts val="3360"/>
              </a:lnSpc>
            </a:pPr>
            <a:r>
              <a:rPr lang="en-US" sz="2400" b="1">
                <a:solidFill>
                  <a:srgbClr val="000000"/>
                </a:solidFill>
                <a:latin typeface="Canva Sans Bold"/>
                <a:ea typeface="Canva Sans Bold"/>
                <a:cs typeface="Canva Sans Bold"/>
                <a:sym typeface="Canva Sans Bold"/>
              </a:rPr>
              <a:t>3. Cleaning Fan (Airflow System)</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Blows air upward through the chaffer sieves.</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Creates a floating effect, helping separate light and heavy particles.</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Air pressure can be adjusted for different crop types.</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Prevents grain loss by balancing air volume and sieve openings.</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Works continuously as the material moves through the sieves.</a:t>
            </a:r>
          </a:p>
          <a:p>
            <a:pPr marL="518165" lvl="1" indent="-259082" algn="just">
              <a:lnSpc>
                <a:spcPts val="3360"/>
              </a:lnSpc>
              <a:buFont typeface="Arial"/>
              <a:buChar char="•"/>
            </a:pPr>
            <a:r>
              <a:rPr lang="en-US" sz="2400">
                <a:solidFill>
                  <a:srgbClr val="000000"/>
                </a:solidFill>
                <a:latin typeface="Canva Sans"/>
                <a:ea typeface="Canva Sans"/>
                <a:cs typeface="Canva Sans"/>
                <a:sym typeface="Canva Sans"/>
              </a:rPr>
              <a:t>Essential for removing dust, chaff, and other light waste.</a:t>
            </a:r>
          </a:p>
          <a:p>
            <a:pPr algn="just">
              <a:lnSpc>
                <a:spcPts val="3360"/>
              </a:lnSpc>
            </a:pPr>
            <a:endParaRPr lang="en-US" sz="2400">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04672" y="4502570"/>
            <a:ext cx="5532053" cy="7142741"/>
          </a:xfrm>
          <a:custGeom>
            <a:avLst/>
            <a:gdLst/>
            <a:ahLst/>
            <a:cxnLst/>
            <a:rect l="l" t="t" r="r" b="b"/>
            <a:pathLst>
              <a:path w="5532053" h="7142741">
                <a:moveTo>
                  <a:pt x="0" y="0"/>
                </a:moveTo>
                <a:lnTo>
                  <a:pt x="5532054" y="0"/>
                </a:lnTo>
                <a:lnTo>
                  <a:pt x="5532054"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950045" y="2213059"/>
            <a:ext cx="6309255" cy="5860882"/>
          </a:xfrm>
          <a:custGeom>
            <a:avLst/>
            <a:gdLst/>
            <a:ahLst/>
            <a:cxnLst/>
            <a:rect l="l" t="t" r="r" b="b"/>
            <a:pathLst>
              <a:path w="6309255" h="5860882">
                <a:moveTo>
                  <a:pt x="0" y="0"/>
                </a:moveTo>
                <a:lnTo>
                  <a:pt x="6309255" y="0"/>
                </a:lnTo>
                <a:lnTo>
                  <a:pt x="6309255" y="5860882"/>
                </a:lnTo>
                <a:lnTo>
                  <a:pt x="0" y="5860882"/>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6509893" y="473944"/>
            <a:ext cx="5268215" cy="1004738"/>
          </a:xfrm>
          <a:prstGeom prst="rect">
            <a:avLst/>
          </a:prstGeom>
        </p:spPr>
        <p:txBody>
          <a:bodyPr lIns="0" tIns="0" rIns="0" bIns="0" rtlCol="0" anchor="t">
            <a:spAutoFit/>
          </a:bodyPr>
          <a:lstStyle/>
          <a:p>
            <a:pPr algn="ctr">
              <a:lnSpc>
                <a:spcPts val="8267"/>
              </a:lnSpc>
              <a:spcBef>
                <a:spcPct val="0"/>
              </a:spcBef>
            </a:pPr>
            <a:r>
              <a:rPr lang="en-US" sz="5905" b="1" u="sng">
                <a:solidFill>
                  <a:srgbClr val="000000"/>
                </a:solidFill>
                <a:latin typeface="Canva Sans Bold"/>
                <a:ea typeface="Canva Sans Bold"/>
                <a:cs typeface="Canva Sans Bold"/>
                <a:sym typeface="Canva Sans Bold"/>
              </a:rPr>
              <a:t>Spreader</a:t>
            </a:r>
          </a:p>
        </p:txBody>
      </p:sp>
      <p:sp>
        <p:nvSpPr>
          <p:cNvPr id="6" name="TextBox 6"/>
          <p:cNvSpPr txBox="1"/>
          <p:nvPr/>
        </p:nvSpPr>
        <p:spPr>
          <a:xfrm>
            <a:off x="1028700" y="1881518"/>
            <a:ext cx="8547116" cy="8853354"/>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Montserrat"/>
                <a:ea typeface="Montserrat"/>
                <a:cs typeface="Montserrat"/>
                <a:sym typeface="Montserrat"/>
              </a:rPr>
              <a:t>The spreader in a combined harvester is a rear-mounted component made from high-strength steel or reinforced alloys, designed to withstand mechanical stress and environmental wear. It is structurally integrated with parts like the straw walkers, chopper, and fan system, ensuring stable and synchronized operation. </a:t>
            </a:r>
          </a:p>
          <a:p>
            <a:pPr algn="l">
              <a:lnSpc>
                <a:spcPts val="3359"/>
              </a:lnSpc>
              <a:spcBef>
                <a:spcPct val="0"/>
              </a:spcBef>
            </a:pPr>
            <a:endParaRPr lang="en-US" sz="2400">
              <a:solidFill>
                <a:srgbClr val="000000"/>
              </a:solidFill>
              <a:latin typeface="Montserrat"/>
              <a:ea typeface="Montserrat"/>
              <a:cs typeface="Montserrat"/>
              <a:sym typeface="Montserrat"/>
            </a:endParaRPr>
          </a:p>
          <a:p>
            <a:pPr algn="l">
              <a:lnSpc>
                <a:spcPts val="3359"/>
              </a:lnSpc>
              <a:spcBef>
                <a:spcPct val="0"/>
              </a:spcBef>
            </a:pPr>
            <a:r>
              <a:rPr lang="en-US" sz="2400">
                <a:solidFill>
                  <a:srgbClr val="000000"/>
                </a:solidFill>
                <a:latin typeface="Montserrat"/>
                <a:ea typeface="Montserrat"/>
                <a:cs typeface="Montserrat"/>
                <a:sym typeface="Montserrat"/>
              </a:rPr>
              <a:t>The spreader’s rotating blades, supported by durable shafts and anti-vibration mounts, are optimized for balance and efficiency. </a:t>
            </a:r>
          </a:p>
          <a:p>
            <a:pPr algn="l">
              <a:lnSpc>
                <a:spcPts val="3359"/>
              </a:lnSpc>
              <a:spcBef>
                <a:spcPct val="0"/>
              </a:spcBef>
            </a:pPr>
            <a:endParaRPr lang="en-US" sz="2400">
              <a:solidFill>
                <a:srgbClr val="000000"/>
              </a:solidFill>
              <a:latin typeface="Montserrat"/>
              <a:ea typeface="Montserrat"/>
              <a:cs typeface="Montserrat"/>
              <a:sym typeface="Montserrat"/>
            </a:endParaRPr>
          </a:p>
          <a:p>
            <a:pPr algn="l">
              <a:lnSpc>
                <a:spcPts val="3359"/>
              </a:lnSpc>
              <a:spcBef>
                <a:spcPct val="0"/>
              </a:spcBef>
            </a:pPr>
            <a:r>
              <a:rPr lang="en-US" sz="2400">
                <a:solidFill>
                  <a:srgbClr val="000000"/>
                </a:solidFill>
                <a:latin typeface="Montserrat"/>
                <a:ea typeface="Montserrat"/>
                <a:cs typeface="Montserrat"/>
                <a:sym typeface="Montserrat"/>
              </a:rPr>
              <a:t>Its materials are selected for resistance to abrasion and corrosion, and its mounting allows for minimal vibration transfer to the main frame. This component, though not involved in primary harvesting, plays a vital structural role in the harvester’s functionality.</a:t>
            </a:r>
          </a:p>
          <a:p>
            <a:pPr algn="just">
              <a:lnSpc>
                <a:spcPts val="3479"/>
              </a:lnSpc>
              <a:spcBef>
                <a:spcPct val="0"/>
              </a:spcBef>
            </a:pPr>
            <a:endParaRPr lang="en-US" sz="2400">
              <a:solidFill>
                <a:srgbClr val="000000"/>
              </a:solidFill>
              <a:latin typeface="Montserrat"/>
              <a:ea typeface="Montserrat"/>
              <a:cs typeface="Montserrat"/>
              <a:sym typeface="Montserrat"/>
            </a:endParaRPr>
          </a:p>
          <a:p>
            <a:pPr algn="just">
              <a:lnSpc>
                <a:spcPts val="3479"/>
              </a:lnSpc>
              <a:spcBef>
                <a:spcPct val="0"/>
              </a:spcBef>
            </a:pPr>
            <a:endParaRPr lang="en-US" sz="2400">
              <a:solidFill>
                <a:srgbClr val="000000"/>
              </a:solidFill>
              <a:latin typeface="Montserrat"/>
              <a:ea typeface="Montserrat"/>
              <a:cs typeface="Montserrat"/>
              <a:sym typeface="Montserrat"/>
            </a:endParaRPr>
          </a:p>
          <a:p>
            <a:pPr algn="just">
              <a:lnSpc>
                <a:spcPts val="3479"/>
              </a:lnSpc>
              <a:spcBef>
                <a:spcPct val="0"/>
              </a:spcBef>
            </a:pPr>
            <a:endParaRPr lang="en-US" sz="2400">
              <a:solidFill>
                <a:srgbClr val="000000"/>
              </a:solidFill>
              <a:latin typeface="Montserrat"/>
              <a:ea typeface="Montserrat"/>
              <a:cs typeface="Montserrat"/>
              <a:sym typeface="Montserrat"/>
            </a:endParaRPr>
          </a:p>
          <a:p>
            <a:pPr algn="l">
              <a:lnSpc>
                <a:spcPts val="3479"/>
              </a:lnSpc>
              <a:spcBef>
                <a:spcPct val="0"/>
              </a:spcBef>
            </a:pPr>
            <a:endParaRPr lang="en-US" sz="2400">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7314" y="3743367"/>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3963794" y="568140"/>
            <a:ext cx="10360412" cy="835395"/>
          </a:xfrm>
          <a:prstGeom prst="rect">
            <a:avLst/>
          </a:prstGeom>
        </p:spPr>
        <p:txBody>
          <a:bodyPr lIns="0" tIns="0" rIns="0" bIns="0" rtlCol="0" anchor="t">
            <a:spAutoFit/>
          </a:bodyPr>
          <a:lstStyle/>
          <a:p>
            <a:pPr algn="ctr">
              <a:lnSpc>
                <a:spcPts val="6886"/>
              </a:lnSpc>
              <a:spcBef>
                <a:spcPct val="0"/>
              </a:spcBef>
            </a:pPr>
            <a:r>
              <a:rPr lang="en-US" sz="4919" b="1" u="sng">
                <a:solidFill>
                  <a:srgbClr val="000000"/>
                </a:solidFill>
                <a:latin typeface="Canva Sans Bold"/>
                <a:ea typeface="Canva Sans Bold"/>
                <a:cs typeface="Canva Sans Bold"/>
                <a:sym typeface="Canva Sans Bold"/>
              </a:rPr>
              <a:t>Working and Applications</a:t>
            </a:r>
          </a:p>
        </p:txBody>
      </p:sp>
      <p:sp>
        <p:nvSpPr>
          <p:cNvPr id="5" name="TextBox 5"/>
          <p:cNvSpPr txBox="1"/>
          <p:nvPr/>
        </p:nvSpPr>
        <p:spPr>
          <a:xfrm>
            <a:off x="1963611" y="1663797"/>
            <a:ext cx="14360778" cy="10231755"/>
          </a:xfrm>
          <a:prstGeom prst="rect">
            <a:avLst/>
          </a:prstGeom>
        </p:spPr>
        <p:txBody>
          <a:bodyPr lIns="0" tIns="0" rIns="0" bIns="0" rtlCol="0" anchor="t">
            <a:spAutoFit/>
          </a:bodyPr>
          <a:lstStyle/>
          <a:p>
            <a:pPr algn="l">
              <a:lnSpc>
                <a:spcPts val="3639"/>
              </a:lnSpc>
              <a:spcBef>
                <a:spcPct val="0"/>
              </a:spcBef>
            </a:pPr>
            <a:r>
              <a:rPr lang="en-US" sz="2599">
                <a:solidFill>
                  <a:srgbClr val="000000"/>
                </a:solidFill>
                <a:latin typeface="Montserrat"/>
                <a:ea typeface="Montserrat"/>
                <a:cs typeface="Montserrat"/>
                <a:sym typeface="Montserrat"/>
              </a:rPr>
              <a:t>The spreader in a combined harvester plays a crucial role in managing crop residue after threshing and separation are complete. It helps distribute the leftover straw or chaff uniformly over the field, promoting even decomposition and reducing clumping. This aids in preparing the land for the next sowing cycle and improves soil health. The spreader's efficient distribution also prevents blockage during subsequent tillage operations.</a:t>
            </a:r>
          </a:p>
          <a:p>
            <a:pPr algn="l">
              <a:lnSpc>
                <a:spcPts val="3499"/>
              </a:lnSpc>
              <a:spcBef>
                <a:spcPct val="0"/>
              </a:spcBef>
            </a:pPr>
            <a:endParaRPr lang="en-US" sz="2599">
              <a:solidFill>
                <a:srgbClr val="000000"/>
              </a:solidFill>
              <a:latin typeface="Montserrat"/>
              <a:ea typeface="Montserrat"/>
              <a:cs typeface="Montserrat"/>
              <a:sym typeface="Montserrat"/>
            </a:endParaRPr>
          </a:p>
          <a:p>
            <a:pPr algn="ctr">
              <a:lnSpc>
                <a:spcPts val="3919"/>
              </a:lnSpc>
              <a:spcBef>
                <a:spcPct val="0"/>
              </a:spcBef>
            </a:pPr>
            <a:r>
              <a:rPr lang="en-US" sz="2799" i="1" u="sng">
                <a:solidFill>
                  <a:srgbClr val="000000"/>
                </a:solidFill>
                <a:latin typeface="Montserrat Italics"/>
                <a:ea typeface="Montserrat Italics"/>
                <a:cs typeface="Montserrat Italics"/>
                <a:sym typeface="Montserrat Italics"/>
              </a:rPr>
              <a:t>Working of the spreader</a:t>
            </a:r>
            <a:r>
              <a:rPr lang="en-US" sz="2799">
                <a:solidFill>
                  <a:srgbClr val="000000"/>
                </a:solidFill>
                <a:latin typeface="Montserrat"/>
                <a:ea typeface="Montserrat"/>
                <a:cs typeface="Montserrat"/>
                <a:sym typeface="Montserrat"/>
              </a:rPr>
              <a:t>  :</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Receives crop residue from the straw walkers and straw chopper located ahead of it.</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Rotating blades or fins scatter the residue evenly across the rear width of the harvester.</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Rotation is driven by a mechanical shaft linked to the main powertrain.</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Blade angle and speed can be adjusted in some models for optimal spreading based on crop type.</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Works in coordination with airflow from the fan for enhanced residue lift and dispersion.</a:t>
            </a:r>
          </a:p>
          <a:p>
            <a:pPr marL="539749" lvl="1" indent="-269875" algn="l">
              <a:lnSpc>
                <a:spcPts val="3499"/>
              </a:lnSpc>
              <a:spcBef>
                <a:spcPct val="0"/>
              </a:spcBef>
              <a:buAutoNum type="arabicPeriod"/>
            </a:pPr>
            <a:r>
              <a:rPr lang="en-US" sz="2499">
                <a:solidFill>
                  <a:srgbClr val="000000"/>
                </a:solidFill>
                <a:latin typeface="Montserrat"/>
                <a:ea typeface="Montserrat"/>
                <a:cs typeface="Montserrat"/>
                <a:sym typeface="Montserrat"/>
              </a:rPr>
              <a:t> Operates continuously as part of the harvester’s end-stage cycle during field movement.</a:t>
            </a:r>
          </a:p>
          <a:p>
            <a:pPr algn="ctr">
              <a:lnSpc>
                <a:spcPts val="3499"/>
              </a:lnSpc>
              <a:spcBef>
                <a:spcPct val="0"/>
              </a:spcBef>
            </a:pPr>
            <a:endParaRPr lang="en-US" sz="2499">
              <a:solidFill>
                <a:srgbClr val="000000"/>
              </a:solidFill>
              <a:latin typeface="Montserrat"/>
              <a:ea typeface="Montserrat"/>
              <a:cs typeface="Montserrat"/>
              <a:sym typeface="Montserrat"/>
            </a:endParaRPr>
          </a:p>
          <a:p>
            <a:pPr algn="ctr">
              <a:lnSpc>
                <a:spcPts val="3499"/>
              </a:lnSpc>
              <a:spcBef>
                <a:spcPct val="0"/>
              </a:spcBef>
            </a:pPr>
            <a:endParaRPr lang="en-US" sz="2499">
              <a:solidFill>
                <a:srgbClr val="000000"/>
              </a:solidFill>
              <a:latin typeface="Montserrat"/>
              <a:ea typeface="Montserrat"/>
              <a:cs typeface="Montserrat"/>
              <a:sym typeface="Montserrat"/>
            </a:endParaRPr>
          </a:p>
          <a:p>
            <a:pPr algn="ctr">
              <a:lnSpc>
                <a:spcPts val="3499"/>
              </a:lnSpc>
              <a:spcBef>
                <a:spcPct val="0"/>
              </a:spcBef>
            </a:pPr>
            <a:endParaRPr lang="en-US" sz="2499">
              <a:solidFill>
                <a:srgbClr val="000000"/>
              </a:solidFill>
              <a:latin typeface="Montserrat"/>
              <a:ea typeface="Montserrat"/>
              <a:cs typeface="Montserrat"/>
              <a:sym typeface="Montserrat"/>
            </a:endParaRPr>
          </a:p>
          <a:p>
            <a:pPr algn="ctr">
              <a:lnSpc>
                <a:spcPts val="3499"/>
              </a:lnSpc>
              <a:spcBef>
                <a:spcPct val="0"/>
              </a:spcBef>
            </a:pPr>
            <a:endParaRPr lang="en-US" sz="2499">
              <a:solidFill>
                <a:srgbClr val="000000"/>
              </a:solidFill>
              <a:latin typeface="Montserrat"/>
              <a:ea typeface="Montserrat"/>
              <a:cs typeface="Montserrat"/>
              <a:sym typeface="Montserrat"/>
            </a:endParaRPr>
          </a:p>
          <a:p>
            <a:pPr algn="ctr">
              <a:lnSpc>
                <a:spcPts val="3499"/>
              </a:lnSpc>
              <a:spcBef>
                <a:spcPct val="0"/>
              </a:spcBef>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8298" y="4493604"/>
            <a:ext cx="5532053" cy="7142741"/>
          </a:xfrm>
          <a:custGeom>
            <a:avLst/>
            <a:gdLst/>
            <a:ahLst/>
            <a:cxnLst/>
            <a:rect l="l" t="t" r="r" b="b"/>
            <a:pathLst>
              <a:path w="5532053" h="7142741">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770219" y="2721409"/>
            <a:ext cx="6336159" cy="5080949"/>
          </a:xfrm>
          <a:custGeom>
            <a:avLst/>
            <a:gdLst/>
            <a:ahLst/>
            <a:cxnLst/>
            <a:rect l="l" t="t" r="r" b="b"/>
            <a:pathLst>
              <a:path w="6336159" h="5080949">
                <a:moveTo>
                  <a:pt x="0" y="0"/>
                </a:moveTo>
                <a:lnTo>
                  <a:pt x="6336159" y="0"/>
                </a:lnTo>
                <a:lnTo>
                  <a:pt x="6336159" y="5080949"/>
                </a:lnTo>
                <a:lnTo>
                  <a:pt x="0" y="5080949"/>
                </a:lnTo>
                <a:lnTo>
                  <a:pt x="0" y="0"/>
                </a:lnTo>
                <a:close/>
              </a:path>
            </a:pathLst>
          </a:custGeom>
          <a:blipFill>
            <a:blip r:embed="rId6"/>
            <a:stretch>
              <a:fillRect l="-15112" t="-8698" r="-5231" b="-15221"/>
            </a:stretch>
          </a:blipFill>
        </p:spPr>
        <p:txBody>
          <a:bodyPr/>
          <a:lstStyle/>
          <a:p>
            <a:endParaRPr lang="en-IN"/>
          </a:p>
        </p:txBody>
      </p:sp>
      <p:sp>
        <p:nvSpPr>
          <p:cNvPr id="5" name="TextBox 5"/>
          <p:cNvSpPr txBox="1"/>
          <p:nvPr/>
        </p:nvSpPr>
        <p:spPr>
          <a:xfrm>
            <a:off x="4686181" y="858040"/>
            <a:ext cx="8915638" cy="910079"/>
          </a:xfrm>
          <a:prstGeom prst="rect">
            <a:avLst/>
          </a:prstGeom>
        </p:spPr>
        <p:txBody>
          <a:bodyPr lIns="0" tIns="0" rIns="0" bIns="0" rtlCol="0" anchor="t">
            <a:spAutoFit/>
          </a:bodyPr>
          <a:lstStyle/>
          <a:p>
            <a:pPr algn="ctr">
              <a:lnSpc>
                <a:spcPts val="7485"/>
              </a:lnSpc>
              <a:spcBef>
                <a:spcPct val="0"/>
              </a:spcBef>
            </a:pPr>
            <a:r>
              <a:rPr lang="en-US" sz="5346" b="1" u="sng">
                <a:solidFill>
                  <a:srgbClr val="000000"/>
                </a:solidFill>
                <a:latin typeface="Canva Sans Bold"/>
                <a:ea typeface="Canva Sans Bold"/>
                <a:cs typeface="Canva Sans Bold"/>
                <a:sym typeface="Canva Sans Bold"/>
              </a:rPr>
              <a:t>Grain Separators</a:t>
            </a:r>
          </a:p>
        </p:txBody>
      </p:sp>
      <p:sp>
        <p:nvSpPr>
          <p:cNvPr id="6" name="TextBox 6"/>
          <p:cNvSpPr txBox="1"/>
          <p:nvPr/>
        </p:nvSpPr>
        <p:spPr>
          <a:xfrm>
            <a:off x="1028700" y="2251162"/>
            <a:ext cx="9210261" cy="7181445"/>
          </a:xfrm>
          <a:prstGeom prst="rect">
            <a:avLst/>
          </a:prstGeom>
        </p:spPr>
        <p:txBody>
          <a:bodyPr lIns="0" tIns="0" rIns="0" bIns="0" rtlCol="0" anchor="t">
            <a:spAutoFit/>
          </a:bodyPr>
          <a:lstStyle/>
          <a:p>
            <a:pPr algn="l">
              <a:lnSpc>
                <a:spcPts val="3172"/>
              </a:lnSpc>
              <a:spcBef>
                <a:spcPct val="0"/>
              </a:spcBef>
            </a:pPr>
            <a:r>
              <a:rPr lang="en-US" sz="2265">
                <a:solidFill>
                  <a:srgbClr val="000000"/>
                </a:solidFill>
                <a:latin typeface="Canva Sans"/>
                <a:ea typeface="Canva Sans"/>
                <a:cs typeface="Canva Sans"/>
                <a:sym typeface="Canva Sans"/>
              </a:rPr>
              <a:t>The grain separator is a precision-engineered internal component of a combine harvester. It features a cylindrical structure with perforations that allow for effective separation of grains from larger crop residues. This design facilitates consistent grain flow and supports the overall efficiency of the harvesting process.</a:t>
            </a:r>
          </a:p>
          <a:p>
            <a:pPr algn="l">
              <a:lnSpc>
                <a:spcPts val="3172"/>
              </a:lnSpc>
              <a:spcBef>
                <a:spcPct val="0"/>
              </a:spcBef>
            </a:pPr>
            <a:endParaRPr lang="en-US" sz="2265">
              <a:solidFill>
                <a:srgbClr val="000000"/>
              </a:solidFill>
              <a:latin typeface="Canva Sans"/>
              <a:ea typeface="Canva Sans"/>
              <a:cs typeface="Canva Sans"/>
              <a:sym typeface="Canva Sans"/>
            </a:endParaRPr>
          </a:p>
          <a:p>
            <a:pPr algn="l">
              <a:lnSpc>
                <a:spcPts val="3172"/>
              </a:lnSpc>
              <a:spcBef>
                <a:spcPct val="0"/>
              </a:spcBef>
            </a:pPr>
            <a:r>
              <a:rPr lang="en-US" sz="2265">
                <a:solidFill>
                  <a:srgbClr val="000000"/>
                </a:solidFill>
                <a:latin typeface="Canva Sans"/>
                <a:ea typeface="Canva Sans"/>
                <a:cs typeface="Canva Sans"/>
                <a:sym typeface="Canva Sans"/>
              </a:rPr>
              <a:t>The separator's internal geometry includes helical patterns and teeth formations, which guide and agitate the incoming threshed material. These features work together to ensure even distribution, prevent clogging, and improve the purity of separated grains during high-speed operation.</a:t>
            </a:r>
          </a:p>
          <a:p>
            <a:pPr algn="l">
              <a:lnSpc>
                <a:spcPts val="3172"/>
              </a:lnSpc>
              <a:spcBef>
                <a:spcPct val="0"/>
              </a:spcBef>
            </a:pPr>
            <a:endParaRPr lang="en-US" sz="2265">
              <a:solidFill>
                <a:srgbClr val="000000"/>
              </a:solidFill>
              <a:latin typeface="Canva Sans"/>
              <a:ea typeface="Canva Sans"/>
              <a:cs typeface="Canva Sans"/>
              <a:sym typeface="Canva Sans"/>
            </a:endParaRPr>
          </a:p>
          <a:p>
            <a:pPr algn="l">
              <a:lnSpc>
                <a:spcPts val="3172"/>
              </a:lnSpc>
              <a:spcBef>
                <a:spcPct val="0"/>
              </a:spcBef>
            </a:pPr>
            <a:r>
              <a:rPr lang="en-US" sz="2265">
                <a:solidFill>
                  <a:srgbClr val="000000"/>
                </a:solidFill>
                <a:latin typeface="Canva Sans"/>
                <a:ea typeface="Canva Sans"/>
                <a:cs typeface="Canva Sans"/>
                <a:sym typeface="Canva Sans"/>
              </a:rPr>
              <a:t>The grain separator is made from high-strength steel or aluminum alloys, selected for their durability and resistance to wear. These materials enable the separator to withstand intense rotational loads and friction, ensuring reliable performance even during prolonged use in demanding agricultural environments.</a:t>
            </a:r>
          </a:p>
          <a:p>
            <a:pPr algn="l">
              <a:lnSpc>
                <a:spcPts val="3172"/>
              </a:lnSpc>
              <a:spcBef>
                <a:spcPct val="0"/>
              </a:spcBef>
            </a:pPr>
            <a:endParaRPr lang="en-US" sz="2265">
              <a:solidFill>
                <a:srgbClr val="000000"/>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75817" y="5143500"/>
            <a:ext cx="5153502" cy="6653973"/>
          </a:xfrm>
          <a:custGeom>
            <a:avLst/>
            <a:gdLst/>
            <a:ahLst/>
            <a:cxnLst/>
            <a:rect l="l" t="t" r="r" b="b"/>
            <a:pathLst>
              <a:path w="5153502" h="6653973">
                <a:moveTo>
                  <a:pt x="0" y="0"/>
                </a:moveTo>
                <a:lnTo>
                  <a:pt x="5153502" y="0"/>
                </a:lnTo>
                <a:lnTo>
                  <a:pt x="5153502" y="6653973"/>
                </a:lnTo>
                <a:lnTo>
                  <a:pt x="0" y="665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3837340" cy="2126914"/>
          </a:xfrm>
          <a:custGeom>
            <a:avLst/>
            <a:gdLst/>
            <a:ahLst/>
            <a:cxnLst/>
            <a:rect l="l" t="t" r="r" b="b"/>
            <a:pathLst>
              <a:path w="3837340" h="2126914">
                <a:moveTo>
                  <a:pt x="0" y="0"/>
                </a:moveTo>
                <a:lnTo>
                  <a:pt x="3837340" y="0"/>
                </a:lnTo>
                <a:lnTo>
                  <a:pt x="3837340" y="2126914"/>
                </a:lnTo>
                <a:lnTo>
                  <a:pt x="0" y="2126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6951493" y="577917"/>
            <a:ext cx="4385015" cy="815841"/>
          </a:xfrm>
          <a:prstGeom prst="rect">
            <a:avLst/>
          </a:prstGeom>
        </p:spPr>
        <p:txBody>
          <a:bodyPr lIns="0" tIns="0" rIns="0" bIns="0" rtlCol="0" anchor="t">
            <a:spAutoFit/>
          </a:bodyPr>
          <a:lstStyle/>
          <a:p>
            <a:pPr algn="ctr">
              <a:lnSpc>
                <a:spcPts val="6707"/>
              </a:lnSpc>
              <a:spcBef>
                <a:spcPct val="0"/>
              </a:spcBef>
            </a:pPr>
            <a:r>
              <a:rPr lang="en-US" sz="4790" b="1" u="sng">
                <a:solidFill>
                  <a:srgbClr val="000000"/>
                </a:solidFill>
                <a:latin typeface="Canva Sans Bold"/>
                <a:ea typeface="Canva Sans Bold"/>
                <a:cs typeface="Canva Sans Bold"/>
                <a:sym typeface="Canva Sans Bold"/>
              </a:rPr>
              <a:t>Working</a:t>
            </a:r>
          </a:p>
        </p:txBody>
      </p:sp>
      <p:sp>
        <p:nvSpPr>
          <p:cNvPr id="5" name="TextBox 5"/>
          <p:cNvSpPr txBox="1"/>
          <p:nvPr/>
        </p:nvSpPr>
        <p:spPr>
          <a:xfrm>
            <a:off x="1028700" y="1424827"/>
            <a:ext cx="16230600" cy="4366207"/>
          </a:xfrm>
          <a:prstGeom prst="rect">
            <a:avLst/>
          </a:prstGeom>
        </p:spPr>
        <p:txBody>
          <a:bodyPr lIns="0" tIns="0" rIns="0" bIns="0" rtlCol="0" anchor="t">
            <a:spAutoFit/>
          </a:bodyPr>
          <a:lstStyle/>
          <a:p>
            <a:pPr algn="l">
              <a:lnSpc>
                <a:spcPts val="3467"/>
              </a:lnSpc>
              <a:spcBef>
                <a:spcPct val="0"/>
              </a:spcBef>
            </a:pPr>
            <a:r>
              <a:rPr lang="en-US" sz="2477">
                <a:solidFill>
                  <a:srgbClr val="000000"/>
                </a:solidFill>
                <a:latin typeface="Canva Sans"/>
                <a:ea typeface="Canva Sans"/>
                <a:cs typeface="Canva Sans"/>
                <a:sym typeface="Canva Sans"/>
              </a:rPr>
              <a:t>The grain separator works by receiving a mixed stream of threshed material and mechanically guiding it through perforated rotating cylinders. These allow smaller particles like grains to fall through while larger impurities are carried forward.</a:t>
            </a:r>
          </a:p>
          <a:p>
            <a:pPr algn="l">
              <a:lnSpc>
                <a:spcPts val="3467"/>
              </a:lnSpc>
              <a:spcBef>
                <a:spcPct val="0"/>
              </a:spcBef>
            </a:pPr>
            <a:endParaRPr lang="en-US" sz="2477">
              <a:solidFill>
                <a:srgbClr val="000000"/>
              </a:solidFill>
              <a:latin typeface="Canva Sans"/>
              <a:ea typeface="Canva Sans"/>
              <a:cs typeface="Canva Sans"/>
              <a:sym typeface="Canva Sans"/>
            </a:endParaRPr>
          </a:p>
          <a:p>
            <a:pPr algn="l">
              <a:lnSpc>
                <a:spcPts val="3467"/>
              </a:lnSpc>
              <a:spcBef>
                <a:spcPct val="0"/>
              </a:spcBef>
            </a:pPr>
            <a:r>
              <a:rPr lang="en-US" sz="2477">
                <a:solidFill>
                  <a:srgbClr val="000000"/>
                </a:solidFill>
                <a:latin typeface="Canva Sans"/>
                <a:ea typeface="Canva Sans"/>
                <a:cs typeface="Canva Sans"/>
                <a:sym typeface="Canva Sans"/>
              </a:rPr>
              <a:t>       Operational Sequence of the Grain Separation Mechanism :</a:t>
            </a:r>
          </a:p>
          <a:p>
            <a:pPr marL="534806" lvl="1" indent="-267403" algn="l">
              <a:lnSpc>
                <a:spcPts val="3467"/>
              </a:lnSpc>
              <a:spcBef>
                <a:spcPct val="0"/>
              </a:spcBef>
              <a:buFont typeface="Arial"/>
              <a:buChar char="•"/>
            </a:pPr>
            <a:r>
              <a:rPr lang="en-US" sz="2477">
                <a:solidFill>
                  <a:srgbClr val="000000"/>
                </a:solidFill>
                <a:latin typeface="Canva Sans"/>
                <a:ea typeface="Canva Sans"/>
                <a:cs typeface="Canva Sans"/>
                <a:sym typeface="Canva Sans"/>
              </a:rPr>
              <a:t>The material enters the separator from the threshing drum.</a:t>
            </a:r>
          </a:p>
          <a:p>
            <a:pPr marL="534806" lvl="1" indent="-267403" algn="l">
              <a:lnSpc>
                <a:spcPts val="3467"/>
              </a:lnSpc>
              <a:spcBef>
                <a:spcPct val="0"/>
              </a:spcBef>
              <a:buFont typeface="Arial"/>
              <a:buChar char="•"/>
            </a:pPr>
            <a:r>
              <a:rPr lang="en-US" sz="2477">
                <a:solidFill>
                  <a:srgbClr val="000000"/>
                </a:solidFill>
                <a:latin typeface="Canva Sans"/>
                <a:ea typeface="Canva Sans"/>
                <a:cs typeface="Canva Sans"/>
                <a:sym typeface="Canva Sans"/>
              </a:rPr>
              <a:t>Rotating cylinders with helix or teeth patterns agitate and spread the material uniformly.</a:t>
            </a:r>
          </a:p>
          <a:p>
            <a:pPr marL="534806" lvl="1" indent="-267403" algn="l">
              <a:lnSpc>
                <a:spcPts val="3467"/>
              </a:lnSpc>
              <a:spcBef>
                <a:spcPct val="0"/>
              </a:spcBef>
              <a:buFont typeface="Arial"/>
              <a:buChar char="•"/>
            </a:pPr>
            <a:r>
              <a:rPr lang="en-US" sz="2477">
                <a:solidFill>
                  <a:srgbClr val="000000"/>
                </a:solidFill>
                <a:latin typeface="Canva Sans"/>
                <a:ea typeface="Canva Sans"/>
                <a:cs typeface="Canva Sans"/>
                <a:sym typeface="Canva Sans"/>
              </a:rPr>
              <a:t>Centrifugal force and vibration help separate grains from larger residues.</a:t>
            </a:r>
          </a:p>
          <a:p>
            <a:pPr marL="534806" lvl="1" indent="-267403" algn="l">
              <a:lnSpc>
                <a:spcPts val="3467"/>
              </a:lnSpc>
              <a:spcBef>
                <a:spcPct val="0"/>
              </a:spcBef>
              <a:buFont typeface="Arial"/>
              <a:buChar char="•"/>
            </a:pPr>
            <a:r>
              <a:rPr lang="en-US" sz="2477">
                <a:solidFill>
                  <a:srgbClr val="000000"/>
                </a:solidFill>
                <a:latin typeface="Canva Sans"/>
                <a:ea typeface="Canva Sans"/>
                <a:cs typeface="Canva Sans"/>
                <a:sym typeface="Canva Sans"/>
              </a:rPr>
              <a:t>Perforated surfaces allow clean grains to pass through, while unwanted material is discharged.</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The process supports continuous flow for high-efficiency grain recovery.</a:t>
            </a:r>
          </a:p>
        </p:txBody>
      </p:sp>
      <p:sp>
        <p:nvSpPr>
          <p:cNvPr id="6" name="TextBox 6"/>
          <p:cNvSpPr txBox="1"/>
          <p:nvPr/>
        </p:nvSpPr>
        <p:spPr>
          <a:xfrm>
            <a:off x="7382619" y="6179702"/>
            <a:ext cx="3522762"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Applications</a:t>
            </a:r>
          </a:p>
        </p:txBody>
      </p:sp>
      <p:sp>
        <p:nvSpPr>
          <p:cNvPr id="7" name="TextBox 7"/>
          <p:cNvSpPr txBox="1"/>
          <p:nvPr/>
        </p:nvSpPr>
        <p:spPr>
          <a:xfrm>
            <a:off x="1028700" y="7358945"/>
            <a:ext cx="16230600" cy="2175457"/>
          </a:xfrm>
          <a:prstGeom prst="rect">
            <a:avLst/>
          </a:prstGeom>
        </p:spPr>
        <p:txBody>
          <a:bodyPr lIns="0" tIns="0" rIns="0" bIns="0" rtlCol="0" anchor="t">
            <a:spAutoFit/>
          </a:bodyPr>
          <a:lstStyle/>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Widely used in multi-crop harvesters for grains like rice, wheat, barley.</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Ensures efficient grain separation while minimizing loss and improving overall harvest quality.</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Reduces manual effort through integrated cleaning and separation in one mechanized process.</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Improves grain output quality by filtering husk, debris, and broken materials efficiently.</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Enables continuous high-speed operation in large-scale mechanized harvesting environments.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38278" y="5143500"/>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38961" y="3060072"/>
            <a:ext cx="7598635" cy="4474009"/>
          </a:xfrm>
          <a:custGeom>
            <a:avLst/>
            <a:gdLst/>
            <a:ahLst/>
            <a:cxnLst/>
            <a:rect l="l" t="t" r="r" b="b"/>
            <a:pathLst>
              <a:path w="7598635" h="4474009">
                <a:moveTo>
                  <a:pt x="0" y="0"/>
                </a:moveTo>
                <a:lnTo>
                  <a:pt x="7598634" y="0"/>
                </a:lnTo>
                <a:lnTo>
                  <a:pt x="7598634" y="4474009"/>
                </a:lnTo>
                <a:lnTo>
                  <a:pt x="0" y="4474009"/>
                </a:lnTo>
                <a:lnTo>
                  <a:pt x="0" y="0"/>
                </a:lnTo>
                <a:close/>
              </a:path>
            </a:pathLst>
          </a:custGeom>
          <a:blipFill>
            <a:blip r:embed="rId6"/>
            <a:stretch>
              <a:fillRect l="-5618" t="-5935" r="-4478"/>
            </a:stretch>
          </a:blipFill>
        </p:spPr>
        <p:txBody>
          <a:bodyPr/>
          <a:lstStyle/>
          <a:p>
            <a:endParaRPr lang="en-IN"/>
          </a:p>
        </p:txBody>
      </p:sp>
      <p:sp>
        <p:nvSpPr>
          <p:cNvPr id="5" name="TextBox 5"/>
          <p:cNvSpPr txBox="1"/>
          <p:nvPr/>
        </p:nvSpPr>
        <p:spPr>
          <a:xfrm>
            <a:off x="5228265" y="609600"/>
            <a:ext cx="7831470"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Grain Separator Frame</a:t>
            </a:r>
          </a:p>
        </p:txBody>
      </p:sp>
      <p:sp>
        <p:nvSpPr>
          <p:cNvPr id="6" name="TextBox 6"/>
          <p:cNvSpPr txBox="1"/>
          <p:nvPr/>
        </p:nvSpPr>
        <p:spPr>
          <a:xfrm>
            <a:off x="1028700" y="1997509"/>
            <a:ext cx="9210261" cy="7581495"/>
          </a:xfrm>
          <a:prstGeom prst="rect">
            <a:avLst/>
          </a:prstGeom>
        </p:spPr>
        <p:txBody>
          <a:bodyPr lIns="0" tIns="0" rIns="0" bIns="0" rtlCol="0" anchor="t">
            <a:spAutoFit/>
          </a:bodyPr>
          <a:lstStyle/>
          <a:p>
            <a:pPr algn="l">
              <a:lnSpc>
                <a:spcPts val="3172"/>
              </a:lnSpc>
            </a:pPr>
            <a:r>
              <a:rPr lang="en-US" sz="2265">
                <a:solidFill>
                  <a:srgbClr val="000000"/>
                </a:solidFill>
                <a:latin typeface="Canva Sans"/>
                <a:ea typeface="Canva Sans"/>
                <a:cs typeface="Canva Sans"/>
                <a:sym typeface="Canva Sans"/>
              </a:rPr>
              <a:t>The grain separator frame is a foundational structural element of the combine harvester, specifically designed to house and support the rotating grain separator cylinders. Its simple yet robust rectangular design ensures correct positioning and steady operation of the internal mechanisms.</a:t>
            </a:r>
          </a:p>
          <a:p>
            <a:pPr algn="l">
              <a:lnSpc>
                <a:spcPts val="3172"/>
              </a:lnSpc>
            </a:pPr>
            <a:endParaRPr lang="en-US" sz="2265">
              <a:solidFill>
                <a:srgbClr val="000000"/>
              </a:solidFill>
              <a:latin typeface="Canva Sans"/>
              <a:ea typeface="Canva Sans"/>
              <a:cs typeface="Canva Sans"/>
              <a:sym typeface="Canva Sans"/>
            </a:endParaRPr>
          </a:p>
          <a:p>
            <a:pPr algn="l">
              <a:lnSpc>
                <a:spcPts val="3172"/>
              </a:lnSpc>
            </a:pPr>
            <a:r>
              <a:rPr lang="en-US" sz="2265">
                <a:solidFill>
                  <a:srgbClr val="000000"/>
                </a:solidFill>
                <a:latin typeface="Canva Sans"/>
                <a:ea typeface="Canva Sans"/>
                <a:cs typeface="Canva Sans"/>
                <a:sym typeface="Canva Sans"/>
              </a:rPr>
              <a:t>The precision-drilled pores in the frame allow debris and smaller particles to pass through, preventing material buildup and aiding in the separation process. Additionally, the curved and contoured design of the frame supports smooth material flow, reduces clogging, and ensures even distribution of the threshed material during harvesting operations.</a:t>
            </a:r>
          </a:p>
          <a:p>
            <a:pPr algn="l">
              <a:lnSpc>
                <a:spcPts val="3172"/>
              </a:lnSpc>
            </a:pPr>
            <a:endParaRPr lang="en-US" sz="2265">
              <a:solidFill>
                <a:srgbClr val="000000"/>
              </a:solidFill>
              <a:latin typeface="Canva Sans"/>
              <a:ea typeface="Canva Sans"/>
              <a:cs typeface="Canva Sans"/>
              <a:sym typeface="Canva Sans"/>
            </a:endParaRPr>
          </a:p>
          <a:p>
            <a:pPr algn="l">
              <a:lnSpc>
                <a:spcPts val="3172"/>
              </a:lnSpc>
            </a:pPr>
            <a:r>
              <a:rPr lang="en-US" sz="2265">
                <a:solidFill>
                  <a:srgbClr val="000000"/>
                </a:solidFill>
                <a:latin typeface="Canva Sans"/>
                <a:ea typeface="Canva Sans"/>
                <a:cs typeface="Canva Sans"/>
                <a:sym typeface="Canva Sans"/>
              </a:rPr>
              <a:t>It is typically constructed from welded high-grade steel or reinforced aluminum, offering excellent resistance to corrosion, deformation, and mechanical stress. These materials ensure long-term durability and precise support, even under heavy-duty, continuous-field operation.</a:t>
            </a:r>
          </a:p>
          <a:p>
            <a:pPr algn="l">
              <a:lnSpc>
                <a:spcPts val="3172"/>
              </a:lnSpc>
              <a:spcBef>
                <a:spcPct val="0"/>
              </a:spcBef>
            </a:pPr>
            <a:endParaRPr lang="en-US" sz="2265">
              <a:solidFill>
                <a:srgbClr val="000000"/>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3796" y="5295830"/>
            <a:ext cx="5035522" cy="6501643"/>
          </a:xfrm>
          <a:custGeom>
            <a:avLst/>
            <a:gdLst/>
            <a:ahLst/>
            <a:cxnLst/>
            <a:rect l="l" t="t" r="r" b="b"/>
            <a:pathLst>
              <a:path w="5035522" h="6501643">
                <a:moveTo>
                  <a:pt x="0" y="0"/>
                </a:moveTo>
                <a:lnTo>
                  <a:pt x="5035523" y="0"/>
                </a:lnTo>
                <a:lnTo>
                  <a:pt x="5035523" y="6501643"/>
                </a:lnTo>
                <a:lnTo>
                  <a:pt x="0" y="6501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3837340" cy="2126914"/>
          </a:xfrm>
          <a:custGeom>
            <a:avLst/>
            <a:gdLst/>
            <a:ahLst/>
            <a:cxnLst/>
            <a:rect l="l" t="t" r="r" b="b"/>
            <a:pathLst>
              <a:path w="3837340" h="2126914">
                <a:moveTo>
                  <a:pt x="0" y="0"/>
                </a:moveTo>
                <a:lnTo>
                  <a:pt x="3837340" y="0"/>
                </a:lnTo>
                <a:lnTo>
                  <a:pt x="3837340" y="2126914"/>
                </a:lnTo>
                <a:lnTo>
                  <a:pt x="0" y="2126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7565378" y="605677"/>
            <a:ext cx="3157244"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a:t>
            </a:r>
          </a:p>
        </p:txBody>
      </p:sp>
      <p:sp>
        <p:nvSpPr>
          <p:cNvPr id="5" name="TextBox 5"/>
          <p:cNvSpPr txBox="1"/>
          <p:nvPr/>
        </p:nvSpPr>
        <p:spPr>
          <a:xfrm>
            <a:off x="1028700" y="1424827"/>
            <a:ext cx="16230600" cy="4804357"/>
          </a:xfrm>
          <a:prstGeom prst="rect">
            <a:avLst/>
          </a:prstGeom>
        </p:spPr>
        <p:txBody>
          <a:bodyPr lIns="0" tIns="0" rIns="0" bIns="0" rtlCol="0" anchor="t">
            <a:spAutoFit/>
          </a:bodyPr>
          <a:lstStyle/>
          <a:p>
            <a:pPr algn="l">
              <a:lnSpc>
                <a:spcPts val="3467"/>
              </a:lnSpc>
            </a:pPr>
            <a:r>
              <a:rPr lang="en-US" sz="2477">
                <a:solidFill>
                  <a:srgbClr val="000000"/>
                </a:solidFill>
                <a:latin typeface="Canva Sans"/>
                <a:ea typeface="Canva Sans"/>
                <a:cs typeface="Canva Sans"/>
                <a:sym typeface="Canva Sans"/>
              </a:rPr>
              <a:t>The grain separator frame functions as the backbone of the separation unit, supporting and stabilizing the movement of rotating components. It ensures proper alignment and spacing, allowing the separation process to occur smoothly without structural shifts or mechanical interference.</a:t>
            </a:r>
          </a:p>
          <a:p>
            <a:pPr algn="l">
              <a:lnSpc>
                <a:spcPts val="3467"/>
              </a:lnSpc>
            </a:pPr>
            <a:endParaRPr lang="en-US" sz="2477">
              <a:solidFill>
                <a:srgbClr val="000000"/>
              </a:solidFill>
              <a:latin typeface="Canva Sans"/>
              <a:ea typeface="Canva Sans"/>
              <a:cs typeface="Canva Sans"/>
              <a:sym typeface="Canva Sans"/>
            </a:endParaRPr>
          </a:p>
          <a:p>
            <a:pPr algn="l">
              <a:lnSpc>
                <a:spcPts val="3467"/>
              </a:lnSpc>
            </a:pPr>
            <a:r>
              <a:rPr lang="en-US" sz="2477">
                <a:solidFill>
                  <a:srgbClr val="000000"/>
                </a:solidFill>
                <a:latin typeface="Canva Sans"/>
                <a:ea typeface="Canva Sans"/>
                <a:cs typeface="Canva Sans"/>
                <a:sym typeface="Canva Sans"/>
              </a:rPr>
              <a:t>       Operational Role of the Grain Separator Frame:</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Holds and positions the rotating separator cylinders with precise alignment.</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Reduces vibrations and mechanical wobble during high-speed operation.</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Maintains structural integrity under the stress of rotating and separating loads.</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Provides fixed mounting points for grates, covers, and guiding supports.</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Ensures consistent separation by preventing misalignment and mechanical failure.</a:t>
            </a:r>
          </a:p>
          <a:p>
            <a:pPr algn="l">
              <a:lnSpc>
                <a:spcPts val="3467"/>
              </a:lnSpc>
            </a:pPr>
            <a:endParaRPr lang="en-US" sz="2477">
              <a:solidFill>
                <a:srgbClr val="000000"/>
              </a:solidFill>
              <a:latin typeface="Canva Sans"/>
              <a:ea typeface="Canva Sans"/>
              <a:cs typeface="Canva Sans"/>
              <a:sym typeface="Canva Sans"/>
            </a:endParaRPr>
          </a:p>
        </p:txBody>
      </p:sp>
      <p:sp>
        <p:nvSpPr>
          <p:cNvPr id="6" name="TextBox 6"/>
          <p:cNvSpPr txBox="1"/>
          <p:nvPr/>
        </p:nvSpPr>
        <p:spPr>
          <a:xfrm>
            <a:off x="6504728" y="6257758"/>
            <a:ext cx="5278545"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Applications</a:t>
            </a:r>
          </a:p>
        </p:txBody>
      </p:sp>
      <p:sp>
        <p:nvSpPr>
          <p:cNvPr id="7" name="TextBox 7"/>
          <p:cNvSpPr txBox="1"/>
          <p:nvPr/>
        </p:nvSpPr>
        <p:spPr>
          <a:xfrm>
            <a:off x="1028700" y="7358945"/>
            <a:ext cx="16230600" cy="2175457"/>
          </a:xfrm>
          <a:prstGeom prst="rect">
            <a:avLst/>
          </a:prstGeom>
        </p:spPr>
        <p:txBody>
          <a:bodyPr lIns="0" tIns="0" rIns="0" bIns="0" rtlCol="0" anchor="t">
            <a:spAutoFit/>
          </a:bodyPr>
          <a:lstStyle/>
          <a:p>
            <a:pPr marL="534806" lvl="1" indent="-267403" algn="l">
              <a:lnSpc>
                <a:spcPts val="3467"/>
              </a:lnSpc>
              <a:buFont typeface="Arial"/>
              <a:buChar char="•"/>
            </a:pPr>
            <a:r>
              <a:rPr lang="en-US" sz="2477" b="1">
                <a:solidFill>
                  <a:srgbClr val="000000"/>
                </a:solidFill>
                <a:latin typeface="Canva Sans Bold"/>
                <a:ea typeface="Canva Sans Bold"/>
                <a:cs typeface="Canva Sans Bold"/>
                <a:sym typeface="Canva Sans Bold"/>
              </a:rPr>
              <a:t> </a:t>
            </a:r>
            <a:r>
              <a:rPr lang="en-US" sz="2477">
                <a:solidFill>
                  <a:srgbClr val="000000"/>
                </a:solidFill>
                <a:latin typeface="Canva Sans"/>
                <a:ea typeface="Canva Sans"/>
                <a:cs typeface="Canva Sans"/>
                <a:sym typeface="Canva Sans"/>
              </a:rPr>
              <a:t>Widely used in combine harvesters to support and stabilize grain separator cylinders.</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 Minimizes mechanical wear by reducing vibration and structural displacement.</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 Essential for maintaining machine integrity during long hours of high-speed harvesting.</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 Provides a strong base for mounting separator grates, covers, and guiding elements.</a:t>
            </a:r>
          </a:p>
          <a:p>
            <a:pPr marL="534806" lvl="1" indent="-267403" algn="l">
              <a:lnSpc>
                <a:spcPts val="3467"/>
              </a:lnSpc>
              <a:buFont typeface="Arial"/>
              <a:buChar char="•"/>
            </a:pPr>
            <a:r>
              <a:rPr lang="en-US" sz="2477">
                <a:solidFill>
                  <a:srgbClr val="000000"/>
                </a:solidFill>
                <a:latin typeface="Canva Sans"/>
                <a:ea typeface="Canva Sans"/>
                <a:cs typeface="Canva Sans"/>
                <a:sym typeface="Canva Sans"/>
              </a:rPr>
              <a:t> Ensures alignment and smooth operation of internal components during continuous harvesting.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5112" y="4440709"/>
            <a:ext cx="5532053" cy="7142741"/>
          </a:xfrm>
          <a:custGeom>
            <a:avLst/>
            <a:gdLst/>
            <a:ahLst/>
            <a:cxnLst/>
            <a:rect l="l" t="t" r="r" b="b"/>
            <a:pathLst>
              <a:path w="5532053" h="7142741">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378100" y="2201393"/>
            <a:ext cx="13531800" cy="6613667"/>
          </a:xfrm>
          <a:custGeom>
            <a:avLst/>
            <a:gdLst/>
            <a:ahLst/>
            <a:cxnLst/>
            <a:rect l="l" t="t" r="r" b="b"/>
            <a:pathLst>
              <a:path w="13531800" h="6613667">
                <a:moveTo>
                  <a:pt x="0" y="0"/>
                </a:moveTo>
                <a:lnTo>
                  <a:pt x="13531800" y="0"/>
                </a:lnTo>
                <a:lnTo>
                  <a:pt x="13531800" y="6613667"/>
                </a:lnTo>
                <a:lnTo>
                  <a:pt x="0" y="6613667"/>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6215457" y="806544"/>
            <a:ext cx="5857086" cy="762000"/>
          </a:xfrm>
          <a:prstGeom prst="rect">
            <a:avLst/>
          </a:prstGeom>
        </p:spPr>
        <p:txBody>
          <a:bodyPr lIns="0" tIns="0" rIns="0" bIns="0" rtlCol="0" anchor="t">
            <a:spAutoFit/>
          </a:bodyPr>
          <a:lstStyle/>
          <a:p>
            <a:pPr algn="ctr">
              <a:lnSpc>
                <a:spcPts val="6299"/>
              </a:lnSpc>
              <a:spcBef>
                <a:spcPct val="0"/>
              </a:spcBef>
            </a:pPr>
            <a:r>
              <a:rPr lang="en-US" sz="4500" b="1">
                <a:solidFill>
                  <a:srgbClr val="000000"/>
                </a:solidFill>
                <a:latin typeface="Canva Sans Bold"/>
                <a:ea typeface="Canva Sans Bold"/>
                <a:cs typeface="Canva Sans Bold"/>
                <a:sym typeface="Canva Sans Bold"/>
              </a:rPr>
              <a:t>MATLAB Codes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5112" y="4957780"/>
            <a:ext cx="5532053" cy="7142741"/>
          </a:xfrm>
          <a:custGeom>
            <a:avLst/>
            <a:gdLst/>
            <a:ahLst/>
            <a:cxnLst/>
            <a:rect l="l" t="t" r="r" b="b"/>
            <a:pathLst>
              <a:path w="5532053" h="7142741">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427417" y="1757849"/>
            <a:ext cx="15433167" cy="6771302"/>
          </a:xfrm>
          <a:custGeom>
            <a:avLst/>
            <a:gdLst/>
            <a:ahLst/>
            <a:cxnLst/>
            <a:rect l="l" t="t" r="r" b="b"/>
            <a:pathLst>
              <a:path w="15433167" h="6771302">
                <a:moveTo>
                  <a:pt x="0" y="0"/>
                </a:moveTo>
                <a:lnTo>
                  <a:pt x="15433166" y="0"/>
                </a:lnTo>
                <a:lnTo>
                  <a:pt x="15433166" y="6771302"/>
                </a:lnTo>
                <a:lnTo>
                  <a:pt x="0" y="6771302"/>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26928" y="5061454"/>
            <a:ext cx="5532053" cy="7142741"/>
          </a:xfrm>
          <a:custGeom>
            <a:avLst/>
            <a:gdLst/>
            <a:ahLst/>
            <a:cxnLst/>
            <a:rect l="l" t="t" r="r" b="b"/>
            <a:pathLst>
              <a:path w="5532053" h="7142741">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261035" y="497849"/>
            <a:ext cx="13765929" cy="7192698"/>
          </a:xfrm>
          <a:custGeom>
            <a:avLst/>
            <a:gdLst/>
            <a:ahLst/>
            <a:cxnLst/>
            <a:rect l="l" t="t" r="r" b="b"/>
            <a:pathLst>
              <a:path w="13765929" h="7192698">
                <a:moveTo>
                  <a:pt x="0" y="0"/>
                </a:moveTo>
                <a:lnTo>
                  <a:pt x="13765930" y="0"/>
                </a:lnTo>
                <a:lnTo>
                  <a:pt x="13765930" y="7192698"/>
                </a:lnTo>
                <a:lnTo>
                  <a:pt x="0" y="7192698"/>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2261035" y="7969250"/>
            <a:ext cx="13765929" cy="1289050"/>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Montserrat"/>
                <a:ea typeface="Montserrat"/>
                <a:cs typeface="Montserrat"/>
                <a:sym typeface="Montserrat"/>
              </a:rPr>
              <a:t>The cylinder is safe under current centrifugal loading conditions.</a:t>
            </a:r>
          </a:p>
          <a:p>
            <a:pPr marL="539749" lvl="1" indent="-269875" algn="l">
              <a:lnSpc>
                <a:spcPts val="3499"/>
              </a:lnSpc>
              <a:spcBef>
                <a:spcPct val="0"/>
              </a:spcBef>
              <a:buFont typeface="Arial"/>
              <a:buChar char="•"/>
            </a:pPr>
            <a:r>
              <a:rPr lang="en-US" sz="2499">
                <a:solidFill>
                  <a:srgbClr val="000000"/>
                </a:solidFill>
                <a:latin typeface="Montserrat"/>
                <a:ea typeface="Montserrat"/>
                <a:cs typeface="Montserrat"/>
                <a:sym typeface="Montserrat"/>
              </a:rPr>
              <a:t>All stress components are well within safe limits assuming typical structural steels.</a:t>
            </a:r>
          </a:p>
          <a:p>
            <a:pPr algn="l">
              <a:lnSpc>
                <a:spcPts val="3499"/>
              </a:lnSpc>
              <a:spcBef>
                <a:spcPct val="0"/>
              </a:spcBef>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28836" y="4963359"/>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076204" y="608228"/>
            <a:ext cx="8135592" cy="752476"/>
          </a:xfrm>
          <a:prstGeom prst="rect">
            <a:avLst/>
          </a:prstGeom>
        </p:spPr>
        <p:txBody>
          <a:bodyPr lIns="0" tIns="0" rIns="0" bIns="0" rtlCol="0" anchor="t">
            <a:spAutoFit/>
          </a:bodyPr>
          <a:lstStyle/>
          <a:p>
            <a:pPr algn="ctr">
              <a:lnSpc>
                <a:spcPts val="6299"/>
              </a:lnSpc>
              <a:spcBef>
                <a:spcPct val="0"/>
              </a:spcBef>
            </a:pPr>
            <a:r>
              <a:rPr lang="en-US" sz="4499" b="1" u="sng">
                <a:solidFill>
                  <a:srgbClr val="000000"/>
                </a:solidFill>
                <a:latin typeface="Montserrat Bold"/>
                <a:ea typeface="Montserrat Bold"/>
                <a:cs typeface="Montserrat Bold"/>
                <a:sym typeface="Montserrat Bold"/>
              </a:rPr>
              <a:t>Combined Harvester</a:t>
            </a:r>
          </a:p>
        </p:txBody>
      </p:sp>
      <p:sp>
        <p:nvSpPr>
          <p:cNvPr id="5" name="TextBox 5"/>
          <p:cNvSpPr txBox="1"/>
          <p:nvPr/>
        </p:nvSpPr>
        <p:spPr>
          <a:xfrm>
            <a:off x="1893137" y="4044499"/>
            <a:ext cx="14501725" cy="5680075"/>
          </a:xfrm>
          <a:prstGeom prst="rect">
            <a:avLst/>
          </a:prstGeom>
        </p:spPr>
        <p:txBody>
          <a:bodyPr lIns="0" tIns="0" rIns="0" bIns="0" rtlCol="0" anchor="t">
            <a:spAutoFit/>
          </a:bodyPr>
          <a:lstStyle/>
          <a:p>
            <a:pPr algn="l">
              <a:lnSpc>
                <a:spcPts val="3500"/>
              </a:lnSpc>
            </a:pPr>
            <a:r>
              <a:rPr lang="en-US" sz="2500">
                <a:solidFill>
                  <a:srgbClr val="000000"/>
                </a:solidFill>
                <a:latin typeface="Montserrat"/>
                <a:ea typeface="Montserrat"/>
                <a:cs typeface="Montserrat"/>
                <a:sym typeface="Montserrat"/>
              </a:rPr>
              <a:t>The combined harvester is one of the most significant innovations in modern agriculture. It revolutionized the way crops are harvested by merging multiple processes into a single operation. This machine is widely used in both small and large-scale farming. It improves productivity, reduces costs, and minimizes crop losses. As a result, it has become an indispensable tool for farmers across the world.</a:t>
            </a:r>
          </a:p>
          <a:p>
            <a:pPr marL="539751" lvl="1" indent="-269876" algn="l">
              <a:lnSpc>
                <a:spcPts val="3500"/>
              </a:lnSpc>
              <a:spcBef>
                <a:spcPct val="0"/>
              </a:spcBef>
              <a:buFont typeface="Arial"/>
              <a:buChar char="•"/>
            </a:pPr>
            <a:r>
              <a:rPr lang="en-US" sz="2500" b="1" u="sng">
                <a:solidFill>
                  <a:srgbClr val="000000"/>
                </a:solidFill>
                <a:latin typeface="Montserrat Bold"/>
                <a:ea typeface="Montserrat Bold"/>
                <a:cs typeface="Montserrat Bold"/>
                <a:sym typeface="Montserrat Bold"/>
              </a:rPr>
              <a:t>Multi-function Machine</a:t>
            </a:r>
            <a:r>
              <a:rPr lang="en-US" sz="2500">
                <a:solidFill>
                  <a:srgbClr val="000000"/>
                </a:solidFill>
                <a:latin typeface="Montserrat"/>
                <a:ea typeface="Montserrat"/>
                <a:cs typeface="Montserrat"/>
                <a:sym typeface="Montserrat"/>
              </a:rPr>
              <a:t> : Performs reaping, threshing, and winnowing in a single process, making harvesting faster and more efficient.</a:t>
            </a:r>
          </a:p>
          <a:p>
            <a:pPr marL="539751" lvl="1" indent="-269876" algn="l">
              <a:lnSpc>
                <a:spcPts val="3500"/>
              </a:lnSpc>
              <a:spcBef>
                <a:spcPct val="0"/>
              </a:spcBef>
              <a:buFont typeface="Arial"/>
              <a:buChar char="•"/>
            </a:pPr>
            <a:r>
              <a:rPr lang="en-US" sz="2500" b="1" u="sng">
                <a:solidFill>
                  <a:srgbClr val="000000"/>
                </a:solidFill>
                <a:latin typeface="Montserrat Bold"/>
                <a:ea typeface="Montserrat Bold"/>
                <a:cs typeface="Montserrat Bold"/>
                <a:sym typeface="Montserrat Bold"/>
              </a:rPr>
              <a:t>Time and Labor Saving</a:t>
            </a:r>
            <a:r>
              <a:rPr lang="en-US" sz="2500">
                <a:solidFill>
                  <a:srgbClr val="000000"/>
                </a:solidFill>
                <a:latin typeface="Montserrat"/>
                <a:ea typeface="Montserrat"/>
                <a:cs typeface="Montserrat"/>
                <a:sym typeface="Montserrat"/>
              </a:rPr>
              <a:t> : Reduces the need for manual labor and significantly cuts down harvesting time.</a:t>
            </a:r>
          </a:p>
          <a:p>
            <a:pPr marL="539751" lvl="1" indent="-269876" algn="l">
              <a:lnSpc>
                <a:spcPts val="3500"/>
              </a:lnSpc>
              <a:spcBef>
                <a:spcPct val="0"/>
              </a:spcBef>
              <a:buFont typeface="Arial"/>
              <a:buChar char="•"/>
            </a:pPr>
            <a:r>
              <a:rPr lang="en-US" sz="2500" b="1" u="sng">
                <a:solidFill>
                  <a:srgbClr val="000000"/>
                </a:solidFill>
                <a:latin typeface="Montserrat Bold"/>
                <a:ea typeface="Montserrat Bold"/>
                <a:cs typeface="Montserrat Bold"/>
                <a:sym typeface="Montserrat Bold"/>
              </a:rPr>
              <a:t>Efficient Grain Processing</a:t>
            </a:r>
            <a:r>
              <a:rPr lang="en-US" sz="2500">
                <a:solidFill>
                  <a:srgbClr val="000000"/>
                </a:solidFill>
                <a:latin typeface="Montserrat"/>
                <a:ea typeface="Montserrat"/>
                <a:cs typeface="Montserrat"/>
                <a:sym typeface="Montserrat"/>
              </a:rPr>
              <a:t> : Cuts the crop, separates the grain from the stalk, and cleans it while moving across the field.</a:t>
            </a:r>
          </a:p>
          <a:p>
            <a:pPr marL="539751" lvl="1" indent="-269876" algn="l">
              <a:lnSpc>
                <a:spcPts val="3500"/>
              </a:lnSpc>
              <a:spcBef>
                <a:spcPct val="0"/>
              </a:spcBef>
              <a:buFont typeface="Arial"/>
              <a:buChar char="•"/>
            </a:pPr>
            <a:r>
              <a:rPr lang="en-US" sz="2500" b="1" u="sng">
                <a:solidFill>
                  <a:srgbClr val="000000"/>
                </a:solidFill>
                <a:latin typeface="Montserrat Bold"/>
                <a:ea typeface="Montserrat Bold"/>
                <a:cs typeface="Montserrat Bold"/>
                <a:sym typeface="Montserrat Bold"/>
              </a:rPr>
              <a:t>Advanced Technology Integration</a:t>
            </a:r>
            <a:r>
              <a:rPr lang="en-US" sz="2500">
                <a:solidFill>
                  <a:srgbClr val="000000"/>
                </a:solidFill>
                <a:latin typeface="Montserrat"/>
                <a:ea typeface="Montserrat"/>
                <a:cs typeface="Montserrat"/>
                <a:sym typeface="Montserrat"/>
              </a:rPr>
              <a:t> : Modern versions include GPS, sensors, and yield monitoring for precision agriculture.</a:t>
            </a:r>
          </a:p>
        </p:txBody>
      </p:sp>
      <p:sp>
        <p:nvSpPr>
          <p:cNvPr id="6" name="Freeform 6"/>
          <p:cNvSpPr/>
          <p:nvPr/>
        </p:nvSpPr>
        <p:spPr>
          <a:xfrm>
            <a:off x="6023075" y="1360704"/>
            <a:ext cx="6241850" cy="2512345"/>
          </a:xfrm>
          <a:custGeom>
            <a:avLst/>
            <a:gdLst/>
            <a:ahLst/>
            <a:cxnLst/>
            <a:rect l="l" t="t" r="r" b="b"/>
            <a:pathLst>
              <a:path w="6241850" h="2512345">
                <a:moveTo>
                  <a:pt x="0" y="0"/>
                </a:moveTo>
                <a:lnTo>
                  <a:pt x="6241850" y="0"/>
                </a:lnTo>
                <a:lnTo>
                  <a:pt x="6241850" y="2512345"/>
                </a:lnTo>
                <a:lnTo>
                  <a:pt x="0" y="2512345"/>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55947" y="3144259"/>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6289678" y="1066074"/>
            <a:ext cx="5708644" cy="888379"/>
          </a:xfrm>
          <a:prstGeom prst="rect">
            <a:avLst/>
          </a:prstGeom>
        </p:spPr>
        <p:txBody>
          <a:bodyPr lIns="0" tIns="0" rIns="0" bIns="0" rtlCol="0" anchor="t">
            <a:spAutoFit/>
          </a:bodyPr>
          <a:lstStyle/>
          <a:p>
            <a:pPr algn="ctr">
              <a:lnSpc>
                <a:spcPts val="7285"/>
              </a:lnSpc>
              <a:spcBef>
                <a:spcPct val="0"/>
              </a:spcBef>
            </a:pPr>
            <a:r>
              <a:rPr lang="en-US" sz="5204" b="1" u="sng">
                <a:solidFill>
                  <a:srgbClr val="000000"/>
                </a:solidFill>
                <a:latin typeface="Canva Sans Bold"/>
                <a:ea typeface="Canva Sans Bold"/>
                <a:cs typeface="Canva Sans Bold"/>
                <a:sym typeface="Canva Sans Bold"/>
              </a:rPr>
              <a:t>References</a:t>
            </a:r>
          </a:p>
        </p:txBody>
      </p:sp>
      <p:sp>
        <p:nvSpPr>
          <p:cNvPr id="5" name="TextBox 5"/>
          <p:cNvSpPr txBox="1"/>
          <p:nvPr/>
        </p:nvSpPr>
        <p:spPr>
          <a:xfrm>
            <a:off x="755521" y="2297353"/>
            <a:ext cx="9092010" cy="448119"/>
          </a:xfrm>
          <a:prstGeom prst="rect">
            <a:avLst/>
          </a:prstGeom>
        </p:spPr>
        <p:txBody>
          <a:bodyPr lIns="0" tIns="0" rIns="0" bIns="0" rtlCol="0" anchor="t">
            <a:spAutoFit/>
          </a:bodyPr>
          <a:lstStyle/>
          <a:p>
            <a:pPr algn="ctr">
              <a:lnSpc>
                <a:spcPts val="3650"/>
              </a:lnSpc>
              <a:spcBef>
                <a:spcPct val="0"/>
              </a:spcBef>
            </a:pPr>
            <a:r>
              <a:rPr lang="en-US" sz="2607" u="sng">
                <a:solidFill>
                  <a:srgbClr val="000000"/>
                </a:solidFill>
                <a:latin typeface="Canva Sans"/>
                <a:ea typeface="Canva Sans"/>
                <a:cs typeface="Canva Sans"/>
                <a:sym typeface="Canva Sans"/>
              </a:rPr>
              <a:t>https://www.youtube.com/watch?v=w9u0aYIkjKQ&amp;t=236s</a:t>
            </a:r>
          </a:p>
        </p:txBody>
      </p:sp>
      <p:sp>
        <p:nvSpPr>
          <p:cNvPr id="6" name="TextBox 6"/>
          <p:cNvSpPr txBox="1"/>
          <p:nvPr/>
        </p:nvSpPr>
        <p:spPr>
          <a:xfrm>
            <a:off x="755521" y="3096634"/>
            <a:ext cx="9753204" cy="462665"/>
          </a:xfrm>
          <a:prstGeom prst="rect">
            <a:avLst/>
          </a:prstGeom>
        </p:spPr>
        <p:txBody>
          <a:bodyPr lIns="0" tIns="0" rIns="0" bIns="0" rtlCol="0" anchor="t">
            <a:spAutoFit/>
          </a:bodyPr>
          <a:lstStyle/>
          <a:p>
            <a:pPr algn="ctr">
              <a:lnSpc>
                <a:spcPts val="3898"/>
              </a:lnSpc>
              <a:spcBef>
                <a:spcPct val="0"/>
              </a:spcBef>
            </a:pPr>
            <a:r>
              <a:rPr lang="en-US" sz="2784">
                <a:solidFill>
                  <a:srgbClr val="000000"/>
                </a:solidFill>
                <a:latin typeface="Canva Sans"/>
                <a:ea typeface="Canva Sans"/>
                <a:cs typeface="Canva Sans"/>
                <a:sym typeface="Canva Sans"/>
              </a:rPr>
              <a:t>https://www.deere.com/en/harvesting/x-series-combines/</a:t>
            </a:r>
          </a:p>
        </p:txBody>
      </p:sp>
      <p:sp>
        <p:nvSpPr>
          <p:cNvPr id="7" name="TextBox 7"/>
          <p:cNvSpPr txBox="1"/>
          <p:nvPr/>
        </p:nvSpPr>
        <p:spPr>
          <a:xfrm>
            <a:off x="755521" y="3998596"/>
            <a:ext cx="5514677" cy="474344"/>
          </a:xfrm>
          <a:prstGeom prst="rect">
            <a:avLst/>
          </a:prstGeom>
        </p:spPr>
        <p:txBody>
          <a:bodyPr lIns="0" tIns="0" rIns="0" bIns="0" rtlCol="0" anchor="t">
            <a:spAutoFit/>
          </a:bodyPr>
          <a:lstStyle/>
          <a:p>
            <a:pPr algn="l">
              <a:lnSpc>
                <a:spcPts val="3780"/>
              </a:lnSpc>
            </a:pPr>
            <a:r>
              <a:rPr lang="en-US" sz="2700" u="sng">
                <a:solidFill>
                  <a:srgbClr val="000000"/>
                </a:solidFill>
                <a:latin typeface="Arimo"/>
                <a:ea typeface="Arimo"/>
                <a:cs typeface="Arimo"/>
                <a:sym typeface="Arimo"/>
                <a:hlinkClick r:id="rId6" tooltip="https://partscatalog.deere.com"/>
              </a:rPr>
              <a:t>https://partscatalog.deere.com</a:t>
            </a:r>
          </a:p>
        </p:txBody>
      </p:sp>
      <p:sp>
        <p:nvSpPr>
          <p:cNvPr id="8" name="TextBox 8"/>
          <p:cNvSpPr txBox="1"/>
          <p:nvPr/>
        </p:nvSpPr>
        <p:spPr>
          <a:xfrm>
            <a:off x="281837" y="4939665"/>
            <a:ext cx="11462514" cy="822432"/>
          </a:xfrm>
          <a:prstGeom prst="rect">
            <a:avLst/>
          </a:prstGeom>
        </p:spPr>
        <p:txBody>
          <a:bodyPr lIns="0" tIns="0" rIns="0" bIns="0" rtlCol="0" anchor="t">
            <a:spAutoFit/>
          </a:bodyPr>
          <a:lstStyle/>
          <a:p>
            <a:pPr algn="ctr">
              <a:lnSpc>
                <a:spcPts val="3354"/>
              </a:lnSpc>
              <a:spcBef>
                <a:spcPct val="0"/>
              </a:spcBef>
            </a:pPr>
            <a:r>
              <a:rPr lang="en-US" sz="2395" u="sng">
                <a:solidFill>
                  <a:srgbClr val="000000"/>
                </a:solidFill>
                <a:latin typeface="Canva Sans"/>
                <a:ea typeface="Canva Sans"/>
                <a:cs typeface="Canva Sans"/>
                <a:sym typeface="Canva Sans"/>
                <a:hlinkClick r:id="rId7" tooltip="https://iharvester.com/important-parts-of-a-combine-harvester-and-its-functioning/"/>
              </a:rPr>
              <a:t>https://iharvester.com/important-parts-of-a-combine-harvester-and-its-functioning/paragraph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93273" y="5259701"/>
            <a:ext cx="5532053" cy="7142741"/>
          </a:xfrm>
          <a:custGeom>
            <a:avLst/>
            <a:gdLst/>
            <a:ahLst/>
            <a:cxnLst/>
            <a:rect l="l" t="t" r="r" b="b"/>
            <a:pathLst>
              <a:path w="5532053" h="7142741">
                <a:moveTo>
                  <a:pt x="0" y="0"/>
                </a:moveTo>
                <a:lnTo>
                  <a:pt x="5532054" y="0"/>
                </a:lnTo>
                <a:lnTo>
                  <a:pt x="5532054"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415660" y="3208522"/>
            <a:ext cx="8240728" cy="3869956"/>
          </a:xfrm>
          <a:custGeom>
            <a:avLst/>
            <a:gdLst/>
            <a:ahLst/>
            <a:cxnLst/>
            <a:rect l="l" t="t" r="r" b="b"/>
            <a:pathLst>
              <a:path w="8240728" h="3869956">
                <a:moveTo>
                  <a:pt x="0" y="0"/>
                </a:moveTo>
                <a:lnTo>
                  <a:pt x="8240728" y="0"/>
                </a:lnTo>
                <a:lnTo>
                  <a:pt x="8240728" y="3869956"/>
                </a:lnTo>
                <a:lnTo>
                  <a:pt x="0" y="3869956"/>
                </a:lnTo>
                <a:lnTo>
                  <a:pt x="0" y="0"/>
                </a:lnTo>
                <a:close/>
              </a:path>
            </a:pathLst>
          </a:custGeom>
          <a:blipFill>
            <a:blip r:embed="rId6"/>
            <a:stretch>
              <a:fillRect l="-9898" t="-26166" r="-6485" b="-3634"/>
            </a:stretch>
          </a:blipFill>
        </p:spPr>
        <p:txBody>
          <a:bodyPr/>
          <a:lstStyle/>
          <a:p>
            <a:endParaRPr lang="en-IN"/>
          </a:p>
        </p:txBody>
      </p:sp>
      <p:sp>
        <p:nvSpPr>
          <p:cNvPr id="5" name="Freeform 5"/>
          <p:cNvSpPr/>
          <p:nvPr/>
        </p:nvSpPr>
        <p:spPr>
          <a:xfrm>
            <a:off x="9405141" y="2215478"/>
            <a:ext cx="8553604" cy="5856045"/>
          </a:xfrm>
          <a:custGeom>
            <a:avLst/>
            <a:gdLst/>
            <a:ahLst/>
            <a:cxnLst/>
            <a:rect l="l" t="t" r="r" b="b"/>
            <a:pathLst>
              <a:path w="8553604" h="5856045">
                <a:moveTo>
                  <a:pt x="0" y="0"/>
                </a:moveTo>
                <a:lnTo>
                  <a:pt x="8553604" y="0"/>
                </a:lnTo>
                <a:lnTo>
                  <a:pt x="8553604" y="5856044"/>
                </a:lnTo>
                <a:lnTo>
                  <a:pt x="0" y="5856044"/>
                </a:lnTo>
                <a:lnTo>
                  <a:pt x="0" y="0"/>
                </a:lnTo>
                <a:close/>
              </a:path>
            </a:pathLst>
          </a:custGeom>
          <a:blipFill>
            <a:blip r:embed="rId7"/>
            <a:stretch>
              <a:fillRect l="-6691" t="-2171" r="-3965" b="-4705"/>
            </a:stretch>
          </a:blipFill>
        </p:spPr>
        <p:txBody>
          <a:bodyPr/>
          <a:lstStyle/>
          <a:p>
            <a:endParaRPr lang="en-IN"/>
          </a:p>
        </p:txBody>
      </p:sp>
      <p:sp>
        <p:nvSpPr>
          <p:cNvPr id="6" name="TextBox 6"/>
          <p:cNvSpPr txBox="1"/>
          <p:nvPr/>
        </p:nvSpPr>
        <p:spPr>
          <a:xfrm>
            <a:off x="5511703" y="941604"/>
            <a:ext cx="7264594"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Assembled Product</a:t>
            </a:r>
          </a:p>
        </p:txBody>
      </p:sp>
      <p:sp>
        <p:nvSpPr>
          <p:cNvPr id="7" name="TextBox 7"/>
          <p:cNvSpPr txBox="1"/>
          <p:nvPr/>
        </p:nvSpPr>
        <p:spPr>
          <a:xfrm>
            <a:off x="3641269" y="7270085"/>
            <a:ext cx="1789509" cy="51435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anva Sans Bold Italics"/>
                <a:ea typeface="Canva Sans Bold Italics"/>
                <a:cs typeface="Canva Sans Bold Italics"/>
                <a:sym typeface="Canva Sans Bold Italics"/>
              </a:rPr>
              <a:t>Side View</a:t>
            </a:r>
          </a:p>
        </p:txBody>
      </p:sp>
      <p:sp>
        <p:nvSpPr>
          <p:cNvPr id="8" name="TextBox 8"/>
          <p:cNvSpPr txBox="1"/>
          <p:nvPr/>
        </p:nvSpPr>
        <p:spPr>
          <a:xfrm>
            <a:off x="12635443" y="8316721"/>
            <a:ext cx="2093000" cy="51435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anva Sans Bold Italics"/>
                <a:ea typeface="Canva Sans Bold Italics"/>
                <a:cs typeface="Canva Sans Bold Italics"/>
                <a:sym typeface="Canva Sans Bold Italics"/>
              </a:rPr>
              <a:t>Home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A75"/>
        </a:solidFill>
        <a:effectLst/>
      </p:bgPr>
    </p:bg>
    <p:spTree>
      <p:nvGrpSpPr>
        <p:cNvPr id="1" name=""/>
        <p:cNvGrpSpPr/>
        <p:nvPr/>
      </p:nvGrpSpPr>
      <p:grpSpPr>
        <a:xfrm>
          <a:off x="0" y="0"/>
          <a:ext cx="0" cy="0"/>
          <a:chOff x="0" y="0"/>
          <a:chExt cx="0" cy="0"/>
        </a:xfrm>
      </p:grpSpPr>
      <p:sp>
        <p:nvSpPr>
          <p:cNvPr id="2" name="Freeform 2"/>
          <p:cNvSpPr/>
          <p:nvPr/>
        </p:nvSpPr>
        <p:spPr>
          <a:xfrm>
            <a:off x="15893388" y="6825782"/>
            <a:ext cx="3182764" cy="4109443"/>
          </a:xfrm>
          <a:custGeom>
            <a:avLst/>
            <a:gdLst/>
            <a:ahLst/>
            <a:cxnLst/>
            <a:rect l="l" t="t" r="r" b="b"/>
            <a:pathLst>
              <a:path w="3182764" h="4109443">
                <a:moveTo>
                  <a:pt x="0" y="0"/>
                </a:moveTo>
                <a:lnTo>
                  <a:pt x="3182764" y="0"/>
                </a:lnTo>
                <a:lnTo>
                  <a:pt x="3182764" y="4109443"/>
                </a:lnTo>
                <a:lnTo>
                  <a:pt x="0" y="4109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468" r="468"/>
          <a:stretch>
            <a:fillRect/>
          </a:stretch>
        </p:blipFill>
        <p:spPr>
          <a:xfrm>
            <a:off x="1799133" y="1727050"/>
            <a:ext cx="14689735" cy="7785559"/>
          </a:xfrm>
          <a:prstGeom prst="rect">
            <a:avLst/>
          </a:prstGeom>
        </p:spPr>
      </p:pic>
      <p:sp>
        <p:nvSpPr>
          <p:cNvPr id="5" name="TextBox 5"/>
          <p:cNvSpPr txBox="1"/>
          <p:nvPr/>
        </p:nvSpPr>
        <p:spPr>
          <a:xfrm>
            <a:off x="2825188" y="609600"/>
            <a:ext cx="12637623"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A75"/>
        </a:solidFill>
        <a:effectLst/>
      </p:bgPr>
    </p:bg>
    <p:spTree>
      <p:nvGrpSpPr>
        <p:cNvPr id="1" name=""/>
        <p:cNvGrpSpPr/>
        <p:nvPr/>
      </p:nvGrpSpPr>
      <p:grpSpPr>
        <a:xfrm>
          <a:off x="0" y="0"/>
          <a:ext cx="0" cy="0"/>
          <a:chOff x="0" y="0"/>
          <a:chExt cx="0" cy="0"/>
        </a:xfrm>
      </p:grpSpPr>
      <p:sp>
        <p:nvSpPr>
          <p:cNvPr id="2" name="Freeform 2"/>
          <p:cNvSpPr/>
          <p:nvPr/>
        </p:nvSpPr>
        <p:spPr>
          <a:xfrm>
            <a:off x="15893388" y="6825782"/>
            <a:ext cx="3182764" cy="4109443"/>
          </a:xfrm>
          <a:custGeom>
            <a:avLst/>
            <a:gdLst/>
            <a:ahLst/>
            <a:cxnLst/>
            <a:rect l="l" t="t" r="r" b="b"/>
            <a:pathLst>
              <a:path w="3182764" h="4109443">
                <a:moveTo>
                  <a:pt x="0" y="0"/>
                </a:moveTo>
                <a:lnTo>
                  <a:pt x="3182764" y="0"/>
                </a:lnTo>
                <a:lnTo>
                  <a:pt x="3182764" y="4109443"/>
                </a:lnTo>
                <a:lnTo>
                  <a:pt x="0" y="4109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157" b="157"/>
          <a:stretch>
            <a:fillRect/>
          </a:stretch>
        </p:blipFill>
        <p:spPr>
          <a:xfrm>
            <a:off x="1028700" y="1915238"/>
            <a:ext cx="16241294" cy="7633408"/>
          </a:xfrm>
          <a:prstGeom prst="rect">
            <a:avLst/>
          </a:prstGeom>
        </p:spPr>
      </p:pic>
      <p:sp>
        <p:nvSpPr>
          <p:cNvPr id="5" name="TextBox 5"/>
          <p:cNvSpPr txBox="1"/>
          <p:nvPr/>
        </p:nvSpPr>
        <p:spPr>
          <a:xfrm>
            <a:off x="2847698" y="609600"/>
            <a:ext cx="12592603"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A75"/>
        </a:solidFill>
        <a:effectLst/>
      </p:bgPr>
    </p:bg>
    <p:spTree>
      <p:nvGrpSpPr>
        <p:cNvPr id="1" name=""/>
        <p:cNvGrpSpPr/>
        <p:nvPr/>
      </p:nvGrpSpPr>
      <p:grpSpPr>
        <a:xfrm>
          <a:off x="0" y="0"/>
          <a:ext cx="0" cy="0"/>
          <a:chOff x="0" y="0"/>
          <a:chExt cx="0" cy="0"/>
        </a:xfrm>
      </p:grpSpPr>
      <p:sp>
        <p:nvSpPr>
          <p:cNvPr id="2" name="Freeform 2"/>
          <p:cNvSpPr/>
          <p:nvPr/>
        </p:nvSpPr>
        <p:spPr>
          <a:xfrm>
            <a:off x="15893388" y="6825782"/>
            <a:ext cx="3182764" cy="4109443"/>
          </a:xfrm>
          <a:custGeom>
            <a:avLst/>
            <a:gdLst/>
            <a:ahLst/>
            <a:cxnLst/>
            <a:rect l="l" t="t" r="r" b="b"/>
            <a:pathLst>
              <a:path w="3182764" h="4109443">
                <a:moveTo>
                  <a:pt x="0" y="0"/>
                </a:moveTo>
                <a:lnTo>
                  <a:pt x="3182764" y="0"/>
                </a:lnTo>
                <a:lnTo>
                  <a:pt x="3182764" y="4109443"/>
                </a:lnTo>
                <a:lnTo>
                  <a:pt x="0" y="4109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882588" y="1575703"/>
            <a:ext cx="14522824" cy="8229600"/>
          </a:xfrm>
          <a:prstGeom prst="rect">
            <a:avLst/>
          </a:prstGeom>
        </p:spPr>
      </p:pic>
      <p:sp>
        <p:nvSpPr>
          <p:cNvPr id="5" name="TextBox 5"/>
          <p:cNvSpPr txBox="1"/>
          <p:nvPr/>
        </p:nvSpPr>
        <p:spPr>
          <a:xfrm>
            <a:off x="2958806" y="598704"/>
            <a:ext cx="12370388" cy="762000"/>
          </a:xfrm>
          <a:prstGeom prst="rect">
            <a:avLst/>
          </a:prstGeom>
        </p:spPr>
        <p:txBody>
          <a:bodyPr lIns="0" tIns="0" rIns="0" bIns="0" rtlCol="0" anchor="t">
            <a:spAutoFit/>
          </a:bodyPr>
          <a:lstStyle/>
          <a:p>
            <a:pPr algn="ctr">
              <a:lnSpc>
                <a:spcPts val="6299"/>
              </a:lnSpc>
              <a:spcBef>
                <a:spcPct val="0"/>
              </a:spcBef>
            </a:pPr>
            <a:r>
              <a:rPr lang="en-US" sz="4500" b="1" u="sng">
                <a:solidFill>
                  <a:srgbClr val="000000"/>
                </a:solidFill>
                <a:latin typeface="Canva Sans Bold"/>
                <a:ea typeface="Canva Sans Bold"/>
                <a:cs typeface="Canva Sans Bold"/>
                <a:sym typeface="Canva Sans Bold"/>
              </a:rPr>
              <a:t>Working Demonstration of the harvester</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6445" y="3877035"/>
            <a:ext cx="5532053" cy="7142741"/>
          </a:xfrm>
          <a:custGeom>
            <a:avLst/>
            <a:gdLst/>
            <a:ahLst/>
            <a:cxnLst/>
            <a:rect l="l" t="t" r="r" b="b"/>
            <a:pathLst>
              <a:path w="5532053" h="7142741">
                <a:moveTo>
                  <a:pt x="0" y="0"/>
                </a:moveTo>
                <a:lnTo>
                  <a:pt x="5532053" y="0"/>
                </a:lnTo>
                <a:lnTo>
                  <a:pt x="5532053" y="7142742"/>
                </a:lnTo>
                <a:lnTo>
                  <a:pt x="0" y="7142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9359422" y="2395161"/>
            <a:ext cx="6793049" cy="5496678"/>
          </a:xfrm>
          <a:custGeom>
            <a:avLst/>
            <a:gdLst/>
            <a:ahLst/>
            <a:cxnLst/>
            <a:rect l="l" t="t" r="r" b="b"/>
            <a:pathLst>
              <a:path w="6793049" h="5496678">
                <a:moveTo>
                  <a:pt x="0" y="0"/>
                </a:moveTo>
                <a:lnTo>
                  <a:pt x="6793049" y="0"/>
                </a:lnTo>
                <a:lnTo>
                  <a:pt x="6793049" y="5496678"/>
                </a:lnTo>
                <a:lnTo>
                  <a:pt x="0" y="5496678"/>
                </a:lnTo>
                <a:lnTo>
                  <a:pt x="0" y="0"/>
                </a:lnTo>
                <a:close/>
              </a:path>
            </a:pathLst>
          </a:custGeom>
          <a:blipFill>
            <a:blip r:embed="rId6"/>
            <a:stretch>
              <a:fillRect l="-6829" r="-6829"/>
            </a:stretch>
          </a:blipFill>
        </p:spPr>
        <p:txBody>
          <a:bodyPr/>
          <a:lstStyle/>
          <a:p>
            <a:endParaRPr lang="en-IN"/>
          </a:p>
        </p:txBody>
      </p:sp>
      <p:sp>
        <p:nvSpPr>
          <p:cNvPr id="5" name="TextBox 5"/>
          <p:cNvSpPr txBox="1"/>
          <p:nvPr/>
        </p:nvSpPr>
        <p:spPr>
          <a:xfrm>
            <a:off x="8908356" y="609600"/>
            <a:ext cx="9525" cy="762000"/>
          </a:xfrm>
          <a:prstGeom prst="rect">
            <a:avLst/>
          </a:prstGeom>
        </p:spPr>
        <p:txBody>
          <a:bodyPr lIns="0" tIns="0" rIns="0" bIns="0" rtlCol="0" anchor="t">
            <a:spAutoFit/>
          </a:bodyPr>
          <a:lstStyle/>
          <a:p>
            <a:pPr algn="ctr">
              <a:lnSpc>
                <a:spcPts val="6299"/>
              </a:lnSpc>
              <a:spcBef>
                <a:spcPct val="0"/>
              </a:spcBef>
            </a:pPr>
            <a:endParaRPr/>
          </a:p>
        </p:txBody>
      </p:sp>
      <p:sp>
        <p:nvSpPr>
          <p:cNvPr id="6" name="TextBox 6"/>
          <p:cNvSpPr txBox="1"/>
          <p:nvPr/>
        </p:nvSpPr>
        <p:spPr>
          <a:xfrm>
            <a:off x="4887079" y="394202"/>
            <a:ext cx="8513842" cy="966502"/>
          </a:xfrm>
          <a:prstGeom prst="rect">
            <a:avLst/>
          </a:prstGeom>
        </p:spPr>
        <p:txBody>
          <a:bodyPr lIns="0" tIns="0" rIns="0" bIns="0" rtlCol="0" anchor="t">
            <a:spAutoFit/>
          </a:bodyPr>
          <a:lstStyle/>
          <a:p>
            <a:pPr algn="ctr">
              <a:lnSpc>
                <a:spcPts val="7994"/>
              </a:lnSpc>
              <a:spcBef>
                <a:spcPct val="0"/>
              </a:spcBef>
            </a:pPr>
            <a:r>
              <a:rPr lang="en-US" sz="5710" b="1" u="sng">
                <a:solidFill>
                  <a:srgbClr val="000000"/>
                </a:solidFill>
                <a:latin typeface="Canva Sans Bold"/>
                <a:ea typeface="Canva Sans Bold"/>
                <a:cs typeface="Canva Sans Bold"/>
                <a:sym typeface="Canva Sans Bold"/>
              </a:rPr>
              <a:t>Wing Support Frame</a:t>
            </a:r>
          </a:p>
        </p:txBody>
      </p:sp>
      <p:sp>
        <p:nvSpPr>
          <p:cNvPr id="7" name="TextBox 7"/>
          <p:cNvSpPr txBox="1"/>
          <p:nvPr/>
        </p:nvSpPr>
        <p:spPr>
          <a:xfrm>
            <a:off x="1276817" y="1673773"/>
            <a:ext cx="7631539" cy="7882890"/>
          </a:xfrm>
          <a:prstGeom prst="rect">
            <a:avLst/>
          </a:prstGeom>
        </p:spPr>
        <p:txBody>
          <a:bodyPr lIns="0" tIns="0" rIns="0" bIns="0" rtlCol="0" anchor="t">
            <a:spAutoFit/>
          </a:bodyPr>
          <a:lstStyle/>
          <a:p>
            <a:pPr algn="l">
              <a:lnSpc>
                <a:spcPts val="3959"/>
              </a:lnSpc>
            </a:pPr>
            <a:r>
              <a:rPr lang="en-US" sz="2400">
                <a:solidFill>
                  <a:srgbClr val="000000"/>
                </a:solidFill>
                <a:latin typeface="Montserrat"/>
                <a:ea typeface="Montserrat"/>
                <a:cs typeface="Montserrat"/>
                <a:sym typeface="Montserrat"/>
              </a:rPr>
              <a:t>The Wing Support Frame is a robust structural part located at the joint between the center header and its side wings on a folding draper header.</a:t>
            </a:r>
          </a:p>
          <a:p>
            <a:pPr algn="l">
              <a:lnSpc>
                <a:spcPts val="3959"/>
              </a:lnSpc>
            </a:pPr>
            <a:endParaRPr lang="en-US" sz="2400">
              <a:solidFill>
                <a:srgbClr val="000000"/>
              </a:solidFill>
              <a:latin typeface="Montserrat"/>
              <a:ea typeface="Montserrat"/>
              <a:cs typeface="Montserrat"/>
              <a:sym typeface="Montserrat"/>
            </a:endParaRPr>
          </a:p>
          <a:p>
            <a:pPr algn="l">
              <a:lnSpc>
                <a:spcPts val="3959"/>
              </a:lnSpc>
            </a:pPr>
            <a:r>
              <a:rPr lang="en-US" sz="2400">
                <a:solidFill>
                  <a:srgbClr val="000000"/>
                </a:solidFill>
                <a:latin typeface="Montserrat"/>
                <a:ea typeface="Montserrat"/>
                <a:cs typeface="Montserrat"/>
                <a:sym typeface="Montserrat"/>
              </a:rPr>
              <a:t> Built from high-strength steel, it provides the mechanical integrity required to support the wide and heavy wing sections during harvesting and transport.</a:t>
            </a:r>
          </a:p>
          <a:p>
            <a:pPr algn="l">
              <a:lnSpc>
                <a:spcPts val="3959"/>
              </a:lnSpc>
            </a:pPr>
            <a:endParaRPr lang="en-US" sz="2400">
              <a:solidFill>
                <a:srgbClr val="000000"/>
              </a:solidFill>
              <a:latin typeface="Montserrat"/>
              <a:ea typeface="Montserrat"/>
              <a:cs typeface="Montserrat"/>
              <a:sym typeface="Montserrat"/>
            </a:endParaRPr>
          </a:p>
          <a:p>
            <a:pPr algn="l">
              <a:lnSpc>
                <a:spcPts val="3959"/>
              </a:lnSpc>
            </a:pPr>
            <a:r>
              <a:rPr lang="en-US" sz="2400">
                <a:solidFill>
                  <a:srgbClr val="000000"/>
                </a:solidFill>
                <a:latin typeface="Montserrat"/>
                <a:ea typeface="Montserrat"/>
                <a:cs typeface="Montserrat"/>
                <a:sym typeface="Montserrat"/>
              </a:rPr>
              <a:t>It works in coordination with hydraulic and locking systems to ensure safe deployment and retraction. Designed to handle continuous stress, it enables high-performance harvesting even on uneven terrains by maintaining wing stability and alignment.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69812" y="5873587"/>
            <a:ext cx="3418188" cy="4413413"/>
          </a:xfrm>
          <a:custGeom>
            <a:avLst/>
            <a:gdLst/>
            <a:ahLst/>
            <a:cxnLst/>
            <a:rect l="l" t="t" r="r" b="b"/>
            <a:pathLst>
              <a:path w="3418188" h="4413413">
                <a:moveTo>
                  <a:pt x="0" y="0"/>
                </a:moveTo>
                <a:lnTo>
                  <a:pt x="3418188" y="0"/>
                </a:lnTo>
                <a:lnTo>
                  <a:pt x="3418188" y="4413413"/>
                </a:lnTo>
                <a:lnTo>
                  <a:pt x="0" y="44134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529425" y="471692"/>
            <a:ext cx="8245874" cy="899908"/>
          </a:xfrm>
          <a:prstGeom prst="rect">
            <a:avLst/>
          </a:prstGeom>
        </p:spPr>
        <p:txBody>
          <a:bodyPr lIns="0" tIns="0" rIns="0" bIns="0" rtlCol="0" anchor="t">
            <a:spAutoFit/>
          </a:bodyPr>
          <a:lstStyle/>
          <a:p>
            <a:pPr algn="ctr">
              <a:lnSpc>
                <a:spcPts val="7304"/>
              </a:lnSpc>
              <a:spcBef>
                <a:spcPct val="0"/>
              </a:spcBef>
            </a:pPr>
            <a:r>
              <a:rPr lang="en-US" sz="5217" b="1" u="sng">
                <a:solidFill>
                  <a:srgbClr val="000000"/>
                </a:solidFill>
                <a:latin typeface="Canva Sans Bold"/>
                <a:ea typeface="Canva Sans Bold"/>
                <a:cs typeface="Canva Sans Bold"/>
                <a:sym typeface="Canva Sans Bold"/>
              </a:rPr>
              <a:t>Working and Application</a:t>
            </a:r>
          </a:p>
        </p:txBody>
      </p:sp>
      <p:sp>
        <p:nvSpPr>
          <p:cNvPr id="5" name="TextBox 5"/>
          <p:cNvSpPr txBox="1"/>
          <p:nvPr/>
        </p:nvSpPr>
        <p:spPr>
          <a:xfrm>
            <a:off x="1975319" y="1733870"/>
            <a:ext cx="14337362" cy="2670810"/>
          </a:xfrm>
          <a:prstGeom prst="rect">
            <a:avLst/>
          </a:prstGeom>
        </p:spPr>
        <p:txBody>
          <a:bodyPr lIns="0" tIns="0" rIns="0" bIns="0" rtlCol="0" anchor="t">
            <a:spAutoFit/>
          </a:bodyPr>
          <a:lstStyle/>
          <a:p>
            <a:pPr algn="l">
              <a:lnSpc>
                <a:spcPts val="4289"/>
              </a:lnSpc>
            </a:pPr>
            <a:r>
              <a:rPr lang="en-US" sz="2599" spc="-28">
                <a:solidFill>
                  <a:srgbClr val="000000"/>
                </a:solidFill>
                <a:latin typeface="Montserrat"/>
                <a:ea typeface="Montserrat"/>
                <a:cs typeface="Montserrat"/>
                <a:sym typeface="Montserrat"/>
              </a:rPr>
              <a:t>Wing Support Frames are essential in modern combined harvesters using large folding headers. They allow for efficient transport through narrow roads by enabling wing folding and ensure header stability in wide-field harvesting. These frames help maintain crop intake consistency by preventing wing misalignment. Their role is structural but vital for header functionality, especially in large-scale farming operations.</a:t>
            </a:r>
          </a:p>
        </p:txBody>
      </p:sp>
      <p:sp>
        <p:nvSpPr>
          <p:cNvPr id="6" name="TextBox 6"/>
          <p:cNvSpPr txBox="1"/>
          <p:nvPr/>
        </p:nvSpPr>
        <p:spPr>
          <a:xfrm>
            <a:off x="5529425" y="4633996"/>
            <a:ext cx="6049089" cy="488314"/>
          </a:xfrm>
          <a:prstGeom prst="rect">
            <a:avLst/>
          </a:prstGeom>
        </p:spPr>
        <p:txBody>
          <a:bodyPr lIns="0" tIns="0" rIns="0" bIns="0" rtlCol="0" anchor="t">
            <a:spAutoFit/>
          </a:bodyPr>
          <a:lstStyle/>
          <a:p>
            <a:pPr algn="ctr">
              <a:lnSpc>
                <a:spcPts val="4060"/>
              </a:lnSpc>
              <a:spcBef>
                <a:spcPct val="0"/>
              </a:spcBef>
            </a:pPr>
            <a:r>
              <a:rPr lang="en-US" sz="2900" i="1" u="sng">
                <a:solidFill>
                  <a:srgbClr val="000000"/>
                </a:solidFill>
                <a:latin typeface="Montserrat Italics"/>
                <a:ea typeface="Montserrat Italics"/>
                <a:cs typeface="Montserrat Italics"/>
                <a:sym typeface="Montserrat Italics"/>
              </a:rPr>
              <a:t>Working of wing support Frame</a:t>
            </a:r>
            <a:r>
              <a:rPr lang="en-US" sz="2900" b="1" i="1" u="sng">
                <a:solidFill>
                  <a:srgbClr val="000000"/>
                </a:solidFill>
                <a:latin typeface="Montserrat Bold Italics"/>
                <a:ea typeface="Montserrat Bold Italics"/>
                <a:cs typeface="Montserrat Bold Italics"/>
                <a:sym typeface="Montserrat Bold Italics"/>
              </a:rPr>
              <a:t> </a:t>
            </a:r>
          </a:p>
        </p:txBody>
      </p:sp>
      <p:sp>
        <p:nvSpPr>
          <p:cNvPr id="7" name="TextBox 7"/>
          <p:cNvSpPr txBox="1"/>
          <p:nvPr/>
        </p:nvSpPr>
        <p:spPr>
          <a:xfrm>
            <a:off x="1975319" y="5227085"/>
            <a:ext cx="13025798" cy="4886320"/>
          </a:xfrm>
          <a:prstGeom prst="rect">
            <a:avLst/>
          </a:prstGeom>
        </p:spPr>
        <p:txBody>
          <a:bodyPr lIns="0" tIns="0" rIns="0" bIns="0" rtlCol="0" anchor="t">
            <a:spAutoFit/>
          </a:bodyPr>
          <a:lstStyle/>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Supports wing sections of the draper header during both folding and field operations.</a:t>
            </a:r>
          </a:p>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Connects to central chassis with hinge joints allowing smooth pivot motion.</a:t>
            </a:r>
          </a:p>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Integrates hydraulic cylinders to power the folding/unfolding of header wings.</a:t>
            </a:r>
          </a:p>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Uses locking pins or latches to secure the wings firmly during operation.</a:t>
            </a:r>
          </a:p>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Absorbs vibration and field stress through durable mounts and materials.</a:t>
            </a:r>
          </a:p>
          <a:p>
            <a:pPr marL="539761" lvl="1" indent="-269880" algn="just">
              <a:lnSpc>
                <a:spcPts val="4875"/>
              </a:lnSpc>
              <a:buFont typeface="Arial"/>
              <a:buChar char="•"/>
            </a:pPr>
            <a:r>
              <a:rPr lang="en-US" sz="2500" spc="15">
                <a:solidFill>
                  <a:srgbClr val="000000"/>
                </a:solidFill>
                <a:latin typeface="Montserrat"/>
                <a:ea typeface="Montserrat"/>
                <a:cs typeface="Montserrat"/>
                <a:sym typeface="Montserrat"/>
              </a:rPr>
              <a:t>Ensures proper alignment of header components to optimize crop intake</a:t>
            </a:r>
          </a:p>
          <a:p>
            <a:pPr algn="just">
              <a:lnSpc>
                <a:spcPts val="4875"/>
              </a:lnSpc>
            </a:pPr>
            <a:endParaRPr lang="en-US" sz="2500" spc="15">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2940</Words>
  <Application>Microsoft Office PowerPoint</Application>
  <PresentationFormat>Custom</PresentationFormat>
  <Paragraphs>230</Paragraphs>
  <Slides>30</Slides>
  <Notes>0</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Canva Sans Bold Italics</vt:lpstr>
      <vt:lpstr>Canva Sans Italics</vt:lpstr>
      <vt:lpstr>Montserrat Bold Italics</vt:lpstr>
      <vt:lpstr>Montserrat</vt:lpstr>
      <vt:lpstr>Montserrat Italics</vt:lpstr>
      <vt:lpstr>Helvetica World Bold</vt:lpstr>
      <vt:lpstr>Calibri</vt:lpstr>
      <vt:lpstr>Arimo</vt:lpstr>
      <vt:lpstr>Canva Sans Bold</vt:lpstr>
      <vt:lpstr>Arial</vt:lpstr>
      <vt:lpstr>Montserrat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Combined Harvester</dc:title>
  <cp:lastModifiedBy>Vasanth P</cp:lastModifiedBy>
  <cp:revision>1</cp:revision>
  <dcterms:created xsi:type="dcterms:W3CDTF">2006-08-16T00:00:00Z</dcterms:created>
  <dcterms:modified xsi:type="dcterms:W3CDTF">2025-04-19T10:08:28Z</dcterms:modified>
  <dc:identifier>DAGlANstIig</dc:identifier>
</cp:coreProperties>
</file>